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84" r:id="rId3"/>
    <p:sldId id="258" r:id="rId4"/>
    <p:sldId id="262" r:id="rId5"/>
    <p:sldId id="285" r:id="rId6"/>
    <p:sldId id="286" r:id="rId7"/>
    <p:sldId id="268" r:id="rId8"/>
    <p:sldId id="269" r:id="rId9"/>
    <p:sldId id="273" r:id="rId10"/>
    <p:sldId id="283"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614" autoAdjust="0"/>
    <p:restoredTop sz="94660"/>
  </p:normalViewPr>
  <p:slideViewPr>
    <p:cSldViewPr snapToGrid="0">
      <p:cViewPr varScale="1">
        <p:scale>
          <a:sx n="121" d="100"/>
          <a:sy n="121" d="100"/>
        </p:scale>
        <p:origin x="96" y="234"/>
      </p:cViewPr>
      <p:guideLst/>
    </p:cSldViewPr>
  </p:slideViewPr>
  <p:notesTextViewPr>
    <p:cViewPr>
      <p:scale>
        <a:sx n="1" d="1"/>
        <a:sy n="1" d="1"/>
      </p:scale>
      <p:origin x="0" y="0"/>
    </p:cViewPr>
  </p:notesTextViewPr>
  <p:notesViewPr>
    <p:cSldViewPr snapToGrid="0">
      <p:cViewPr varScale="1">
        <p:scale>
          <a:sx n="88" d="100"/>
          <a:sy n="88" d="100"/>
        </p:scale>
        <p:origin x="38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9844B-B123-4472-941C-D0C6CBD4D239}"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13A26-8B5A-4AED-95B5-75B12D27F7A2}" type="slidenum">
              <a:rPr lang="en-US" smtClean="0"/>
              <a:t>‹#›</a:t>
            </a:fld>
            <a:endParaRPr lang="en-US"/>
          </a:p>
        </p:txBody>
      </p:sp>
    </p:spTree>
    <p:extLst>
      <p:ext uri="{BB962C8B-B14F-4D97-AF65-F5344CB8AC3E}">
        <p14:creationId xmlns:p14="http://schemas.microsoft.com/office/powerpoint/2010/main" val="57425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In the summer of 1984, Anne Boykin was the new director of the Division of Nursing at Florida Atlantic University, where she led the faculty in writing the first self-study for accreditation of the three year old undergraduate nursing program.  The faculty formalized a curriculum grounded in the knowledge and practice of caring, with a stated focus of nursing as nurturing being and becoming through caring.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In the process, Anne and I worked closely together and I was named curriculum chair while Anne continued to lead what was to become the College of Nursing at Florida Atlantic University.  Anne and I weren’t fully satisfied with the statement of focus of nursing and we decided to develop a theory of Nursing, using the process outlined in Orem’s Nursing Development Conference Group monograph, Concept Formalization in Nursing: Process and Product.  Initially, the framework we used to develop the theory of Nursing As Caring included the first four pieces of the process described as Standards of Adequacy in that book:  1) stating a clear focus of nursing among the disciplines; 2) stating clearly what it is that nurses do, and 3) why they do what they do.  And 4) clearly stating the product of nursing.  The concept formalization book was written in the early 1970s and by 1985, we had been introduced to concepts of human science so we modified “product” to specifying what is created in nursing.</a:t>
            </a:r>
          </a:p>
          <a:p>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latin typeface="Times New Roman" panose="02020603050405020304" pitchFamily="18" charset="0"/>
                <a:ea typeface="Calibri" panose="020F0502020204030204" pitchFamily="34" charset="0"/>
                <a:cs typeface="Times New Roman" panose="02020603050405020304" pitchFamily="18" charset="0"/>
              </a:rPr>
              <a:t>CON’T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1</a:t>
            </a:fld>
            <a:endParaRPr lang="en-US"/>
          </a:p>
        </p:txBody>
      </p:sp>
    </p:spTree>
    <p:extLst>
      <p:ext uri="{BB962C8B-B14F-4D97-AF65-F5344CB8AC3E}">
        <p14:creationId xmlns:p14="http://schemas.microsoft.com/office/powerpoint/2010/main" val="11730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FUTURE DEVELOPMENT:  </a:t>
            </a:r>
            <a:r>
              <a:rPr lang="en-US" dirty="0">
                <a:latin typeface="Times New Roman" panose="02020603050405020304" pitchFamily="18" charset="0"/>
                <a:ea typeface="Calibri" panose="020F0502020204030204" pitchFamily="34" charset="0"/>
                <a:cs typeface="Times New Roman" panose="02020603050405020304" pitchFamily="18" charset="0"/>
              </a:rPr>
              <a:t>Questions intended to challenge and inspire its further development will be posed.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Continuing research into ways of living caring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Clarification of the major concepts of Nursing As Caring in the context of the Dance of Living Caring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Further development of the concept of Direct Invitation</a:t>
            </a:r>
          </a:p>
          <a:p>
            <a:pPr marL="342900" marR="0" lvl="0" indent="-342900">
              <a:spcBef>
                <a:spcPts val="0"/>
              </a:spcBef>
              <a:spcAft>
                <a:spcPts val="0"/>
              </a:spcAft>
              <a:buFont typeface="Symbol" panose="05050102010706020507" pitchFamily="18" charset="2"/>
              <a:buChar char=""/>
            </a:pPr>
            <a:r>
              <a:rPr lang="en-US" sz="1100" dirty="0">
                <a:latin typeface="Times New Roman" panose="02020603050405020304" pitchFamily="18" charset="0"/>
                <a:ea typeface="Calibri" panose="020F0502020204030204" pitchFamily="34" charset="0"/>
                <a:cs typeface="Times New Roman" panose="02020603050405020304" pitchFamily="18" charset="0"/>
              </a:rPr>
              <a:t>Examples of implementation of Dance of Caring Persons</a:t>
            </a:r>
          </a:p>
          <a:p>
            <a:pPr marL="342900" marR="0" lvl="0" indent="-342900">
              <a:spcBef>
                <a:spcPts val="0"/>
              </a:spcBef>
              <a:spcAft>
                <a:spcPts val="0"/>
              </a:spcAft>
              <a:buFont typeface="Symbol" panose="05050102010706020507" pitchFamily="18" charset="2"/>
              <a:buChar char=""/>
            </a:pPr>
            <a:r>
              <a:rPr lang="en-US" sz="1100" dirty="0">
                <a:latin typeface="Times New Roman" panose="02020603050405020304" pitchFamily="18" charset="0"/>
                <a:ea typeface="Calibri" panose="020F0502020204030204" pitchFamily="34" charset="0"/>
                <a:cs typeface="Times New Roman" panose="02020603050405020304" pitchFamily="18" charset="0"/>
              </a:rPr>
              <a:t>Practical implementation of Dance of Living Caring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10</a:t>
            </a:fld>
            <a:endParaRPr lang="en-US"/>
          </a:p>
        </p:txBody>
      </p:sp>
    </p:spTree>
    <p:extLst>
      <p:ext uri="{BB962C8B-B14F-4D97-AF65-F5344CB8AC3E}">
        <p14:creationId xmlns:p14="http://schemas.microsoft.com/office/powerpoint/2010/main" val="4242097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B13A26-8B5A-4AED-95B5-75B12D27F7A2}" type="slidenum">
              <a:rPr lang="en-US" smtClean="0"/>
              <a:t>11</a:t>
            </a:fld>
            <a:endParaRPr lang="en-US"/>
          </a:p>
        </p:txBody>
      </p:sp>
    </p:spTree>
    <p:extLst>
      <p:ext uri="{BB962C8B-B14F-4D97-AF65-F5344CB8AC3E}">
        <p14:creationId xmlns:p14="http://schemas.microsoft.com/office/powerpoint/2010/main" val="180031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Continued from Introduction:</a:t>
            </a:r>
          </a:p>
          <a:p>
            <a:pPr lvl="0"/>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Our own process was one of multiple iterations, as we worked through each of the four standards.  We would carve out an hour or so to talk, share our reading, our insights and questions, and challenge each other’s thinking as we worked to refine the evolving theoretical perspective of nursing.  At some point, we began to write, each of us taking a task, and then we would “trade papers”, and rewrite, working back and forth in this way until we were satisfied to move on to the next concept or relationship.  Finally, in the Nursing Theory Conference held annually at Cedars Hospital in Miami, we presented the theory in its initial complete form, and later that year we also presented at a conference at </a:t>
            </a:r>
            <a:r>
              <a:rPr lang="en-US"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Shands</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Hospital at the University of Florida , and then at the NLN annual conference held that year in Tampa.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that point, we felt we were ready to write the book on the theory of Nursing As Caring, and began the manuscript that was published in 1993 by the NLN Press, Nursing As Caring, A Model for Transforming Practice.  That book was updated with the addition of a chapter in 2001.</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2</a:t>
            </a:fld>
            <a:endParaRPr lang="en-US"/>
          </a:p>
        </p:txBody>
      </p:sp>
    </p:spTree>
    <p:extLst>
      <p:ext uri="{BB962C8B-B14F-4D97-AF65-F5344CB8AC3E}">
        <p14:creationId xmlns:p14="http://schemas.microsoft.com/office/powerpoint/2010/main" val="303104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Assumptions: [slide]  </a:t>
            </a:r>
            <a:r>
              <a:rPr lang="en-US" dirty="0">
                <a:latin typeface="Times New Roman" panose="02020603050405020304" pitchFamily="18" charset="0"/>
                <a:ea typeface="Calibri" panose="020F0502020204030204" pitchFamily="34" charset="0"/>
                <a:cs typeface="Times New Roman" panose="02020603050405020304" pitchFamily="18" charset="0"/>
              </a:rPr>
              <a:t>Early in the back and forth process, we realized that we needed to spell out the basic assumptions from which we were working, and upon which Nursing As Caring would be built.  Spelling out these assumptions was also process of multiple iterations, as we dialogued, studied and challenged ourselves and each other to dig deep to identify those assumptions and state them as clearly as possible.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3</a:t>
            </a:fld>
            <a:endParaRPr lang="en-US"/>
          </a:p>
        </p:txBody>
      </p:sp>
    </p:spTree>
    <p:extLst>
      <p:ext uri="{BB962C8B-B14F-4D97-AF65-F5344CB8AC3E}">
        <p14:creationId xmlns:p14="http://schemas.microsoft.com/office/powerpoint/2010/main" val="94894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Focus of Nursing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[slide] </a:t>
            </a:r>
            <a:r>
              <a:rPr lang="en-US" dirty="0">
                <a:latin typeface="Times New Roman" panose="02020603050405020304" pitchFamily="18" charset="0"/>
                <a:ea typeface="Calibri" panose="020F0502020204030204" pitchFamily="34" charset="0"/>
                <a:cs typeface="Times New Roman" panose="02020603050405020304" pitchFamily="18" charset="0"/>
              </a:rPr>
              <a:t>nursing is nurturing persons living caring and growing in caring.  The initial impetus for the development of the theory of Nursing As Caring was the recognition and realization that caring was the ends, not the means of nursing…and in fact, that nursing was a means of caring.  We determined that the “being and becoming” of the curriculum ought to be specified as being caring and growing in caring – that, according to Roach and others, caring is the human mode of being, and that should be spelled out in a nursing theory grounded in caring as the central lived value.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Nursing Situation: [slide]</a:t>
            </a:r>
            <a:r>
              <a:rPr lang="en-US" dirty="0">
                <a:latin typeface="Times New Roman" panose="02020603050405020304" pitchFamily="18" charset="0"/>
                <a:ea typeface="Calibri" panose="020F0502020204030204" pitchFamily="34" charset="0"/>
                <a:cs typeface="Times New Roman" panose="02020603050405020304" pitchFamily="18" charset="0"/>
              </a:rPr>
              <a:t> a concept borrowed from Orem, and redefined as a shared lived experience in which the </a:t>
            </a:r>
            <a:r>
              <a:rPr lang="en-US" i="1" dirty="0">
                <a:latin typeface="Times New Roman" panose="02020603050405020304" pitchFamily="18" charset="0"/>
                <a:ea typeface="Calibri" panose="020F0502020204030204" pitchFamily="34" charset="0"/>
                <a:cs typeface="Times New Roman" panose="02020603050405020304" pitchFamily="18" charset="0"/>
              </a:rPr>
              <a:t>caring between</a:t>
            </a:r>
            <a:r>
              <a:rPr lang="en-US" dirty="0">
                <a:latin typeface="Times New Roman" panose="02020603050405020304" pitchFamily="18" charset="0"/>
                <a:ea typeface="Calibri" panose="020F0502020204030204" pitchFamily="34" charset="0"/>
                <a:cs typeface="Times New Roman" panose="02020603050405020304" pitchFamily="18" charset="0"/>
              </a:rPr>
              <a:t> nurse and one nursed enhances personhood – that is, what it means to be human:  Personhood is living grounded in caring. You will recognize the “between” as an important concept in Paterson and </a:t>
            </a:r>
            <a:r>
              <a:rPr lang="en-US" dirty="0" err="1">
                <a:latin typeface="Times New Roman" panose="02020603050405020304" pitchFamily="18" charset="0"/>
                <a:ea typeface="Calibri" panose="020F0502020204030204" pitchFamily="34" charset="0"/>
                <a:cs typeface="Times New Roman" panose="02020603050405020304" pitchFamily="18" charset="0"/>
              </a:rPr>
              <a:t>Zderad’s</a:t>
            </a:r>
            <a:r>
              <a:rPr lang="en-US" dirty="0">
                <a:latin typeface="Times New Roman" panose="02020603050405020304" pitchFamily="18" charset="0"/>
                <a:ea typeface="Calibri" panose="020F0502020204030204" pitchFamily="34" charset="0"/>
                <a:cs typeface="Times New Roman" panose="02020603050405020304" pitchFamily="18" charset="0"/>
              </a:rPr>
              <a:t> Humanistic Nursing.  We specified the character of </a:t>
            </a:r>
            <a:r>
              <a:rPr lang="en-US" i="1" dirty="0">
                <a:latin typeface="Times New Roman" panose="02020603050405020304" pitchFamily="18" charset="0"/>
                <a:ea typeface="Calibri" panose="020F0502020204030204" pitchFamily="34" charset="0"/>
                <a:cs typeface="Times New Roman" panose="02020603050405020304" pitchFamily="18" charset="0"/>
              </a:rPr>
              <a:t>the between</a:t>
            </a:r>
            <a:r>
              <a:rPr lang="en-US" dirty="0">
                <a:latin typeface="Times New Roman" panose="02020603050405020304" pitchFamily="18" charset="0"/>
                <a:ea typeface="Calibri" panose="020F0502020204030204" pitchFamily="34" charset="0"/>
                <a:cs typeface="Times New Roman" panose="02020603050405020304" pitchFamily="18" charset="0"/>
              </a:rPr>
              <a:t> as “caring between”.  Orem’s concept of nursing situation.   </a:t>
            </a:r>
          </a:p>
          <a:p>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latin typeface="Times New Roman" panose="02020603050405020304" pitchFamily="18" charset="0"/>
                <a:ea typeface="Calibri" panose="020F0502020204030204" pitchFamily="34" charset="0"/>
                <a:cs typeface="Times New Roman" panose="02020603050405020304" pitchFamily="18" charset="0"/>
              </a:rPr>
              <a:t>CON’T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4</a:t>
            </a:fld>
            <a:endParaRPr lang="en-US"/>
          </a:p>
        </p:txBody>
      </p:sp>
    </p:spTree>
    <p:extLst>
      <p:ext uri="{BB962C8B-B14F-4D97-AF65-F5344CB8AC3E}">
        <p14:creationId xmlns:p14="http://schemas.microsoft.com/office/powerpoint/2010/main" val="74081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5215"/>
          </a:xfrm>
        </p:spPr>
        <p:txBody>
          <a:bodyPr/>
          <a:lstStyle/>
          <a:p>
            <a:pPr lvl="0"/>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CONCEPTS continued</a:t>
            </a:r>
            <a:b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Direct Invitation: </a:t>
            </a:r>
            <a:r>
              <a:rPr lang="en-US" sz="1100" dirty="0">
                <a:latin typeface="Times New Roman" panose="02020603050405020304" pitchFamily="18" charset="0"/>
                <a:ea typeface="Calibri" panose="020F0502020204030204" pitchFamily="34" charset="0"/>
              </a:rPr>
              <a:t>Within the nursing situation, the nurse extends</a:t>
            </a:r>
            <a:r>
              <a:rPr lang="en-US" sz="1100" b="1" dirty="0">
                <a:latin typeface="Times New Roman" panose="02020603050405020304" pitchFamily="18" charset="0"/>
                <a:ea typeface="Calibri" panose="020F0502020204030204" pitchFamily="34" charset="0"/>
              </a:rPr>
              <a:t> </a:t>
            </a:r>
            <a:r>
              <a:rPr lang="en-US" sz="1100" dirty="0">
                <a:latin typeface="Times New Roman" panose="02020603050405020304" pitchFamily="18" charset="0"/>
                <a:ea typeface="Calibri" panose="020F0502020204030204" pitchFamily="34" charset="0"/>
              </a:rPr>
              <a:t>a direct invitation to express a call for caring and creates nursing responses that nurture personhood.  The direct invitation is offered as part of coming to know the other as caring. “How may I be with you, care with you today in a way that matters”. “What matters most to you, right now?” Direct invitation raises awareness of the nurse and of the one nursed that it is the service of Nursing that is being offered.  Direct invitation opens the door to the “caring between”.  Direct invitation as a concept was articulated in the course of a Nursing As Caring research and demonstration project conducted at a Florida community hospital.</a:t>
            </a:r>
          </a:p>
          <a:p>
            <a:pPr lvl="0"/>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Caring Between:  </a:t>
            </a:r>
            <a:r>
              <a:rPr lang="en-US" dirty="0">
                <a:latin typeface="Times New Roman" panose="02020603050405020304" pitchFamily="18" charset="0"/>
                <a:ea typeface="Calibri" panose="020F0502020204030204" pitchFamily="34" charset="0"/>
                <a:cs typeface="Times New Roman" panose="02020603050405020304" pitchFamily="18" charset="0"/>
              </a:rPr>
              <a:t>powered by presence and intentionality, it is the encounter between nurse and nursed within which personhood is nurtured, within which the gift of nursing is experienced.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Call for Caring: </a:t>
            </a:r>
            <a:r>
              <a:rPr lang="en-US" dirty="0">
                <a:latin typeface="Times New Roman" panose="02020603050405020304" pitchFamily="18" charset="0"/>
                <a:ea typeface="Calibri" panose="020F0502020204030204" pitchFamily="34" charset="0"/>
                <a:cs typeface="Times New Roman" panose="02020603050405020304" pitchFamily="18" charset="0"/>
              </a:rPr>
              <a:t>calls for caring in nursing are personal expressions that communicate in some way the call to know me as uniquely caring person and affirm me.</a:t>
            </a:r>
          </a:p>
          <a:p>
            <a:pPr lvl="0"/>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Caring Response: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specific ways of caring created for the situated call for caring, intended to sustain and enhance the one nursed as caring person.</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Calls for Caring and Nursing Responses of Caring are adaptations of nursing call and response as they are spelled out in Humanistic Nursing.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latin typeface="Times New Roman" panose="02020603050405020304" pitchFamily="18" charset="0"/>
                <a:ea typeface="Calibri" panose="020F0502020204030204" pitchFamily="34" charset="0"/>
                <a:cs typeface="Times New Roman" panose="02020603050405020304" pitchFamily="18" charset="0"/>
              </a:rPr>
              <a:t>CON’T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5</a:t>
            </a:fld>
            <a:endParaRPr lang="en-US"/>
          </a:p>
        </p:txBody>
      </p:sp>
    </p:spTree>
    <p:extLst>
      <p:ext uri="{BB962C8B-B14F-4D97-AF65-F5344CB8AC3E}">
        <p14:creationId xmlns:p14="http://schemas.microsoft.com/office/powerpoint/2010/main" val="419410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6</a:t>
            </a:fld>
            <a:endParaRPr lang="en-US"/>
          </a:p>
        </p:txBody>
      </p:sp>
    </p:spTree>
    <p:extLst>
      <p:ext uri="{BB962C8B-B14F-4D97-AF65-F5344CB8AC3E}">
        <p14:creationId xmlns:p14="http://schemas.microsoft.com/office/powerpoint/2010/main" val="135348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The Dance of Caring Persons – </a:t>
            </a:r>
            <a:r>
              <a:rPr lang="en-US" dirty="0">
                <a:latin typeface="Times New Roman" panose="02020603050405020304" pitchFamily="18" charset="0"/>
                <a:ea typeface="Calibri" panose="020F0502020204030204" pitchFamily="34" charset="0"/>
                <a:cs typeface="Times New Roman" panose="02020603050405020304" pitchFamily="18" charset="0"/>
              </a:rPr>
              <a:t>a person-centered, caring-focused relational model.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Anne and I came up with the Dance of Caring Persons as the organization chart for a life care facility. Before it opened, the owner called the university, asking for the experts in caring, and the call was forwarded to Anne. The two of us had just formed a consulting group for persons using Nursing As Caring.  We accepted the invitation to consult with them to create a model of caring to guide the organization.  The Dance of Caring Persons expressed acknowledgement that all persons have the capacity to care by virtue of their humanness, commitment to respect for persons in all institutional structures and processes, and recognition that each person in the enterprise has a unique valuable contribution to make to the whole and is present in the whole.  We recently adapted the Dance of Caring Persons to accommodate advanced AI humanoid robots as partners-in-caring, calling it the Dance of Living Caring.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7</a:t>
            </a:fld>
            <a:endParaRPr lang="en-US"/>
          </a:p>
        </p:txBody>
      </p:sp>
    </p:spTree>
    <p:extLst>
      <p:ext uri="{BB962C8B-B14F-4D97-AF65-F5344CB8AC3E}">
        <p14:creationId xmlns:p14="http://schemas.microsoft.com/office/powerpoint/2010/main" val="1789426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13A26-8B5A-4AED-95B5-75B12D27F7A2}" type="slidenum">
              <a:rPr lang="en-US" smtClean="0"/>
              <a:t>8</a:t>
            </a:fld>
            <a:endParaRPr lang="en-US"/>
          </a:p>
        </p:txBody>
      </p:sp>
    </p:spTree>
    <p:extLst>
      <p:ext uri="{BB962C8B-B14F-4D97-AF65-F5344CB8AC3E}">
        <p14:creationId xmlns:p14="http://schemas.microsoft.com/office/powerpoint/2010/main" val="336842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B13A26-8B5A-4AED-95B5-75B12D27F7A2}" type="slidenum">
              <a:rPr lang="en-US" smtClean="0"/>
              <a:t>9</a:t>
            </a:fld>
            <a:endParaRPr lang="en-US"/>
          </a:p>
        </p:txBody>
      </p:sp>
    </p:spTree>
    <p:extLst>
      <p:ext uri="{BB962C8B-B14F-4D97-AF65-F5344CB8AC3E}">
        <p14:creationId xmlns:p14="http://schemas.microsoft.com/office/powerpoint/2010/main" val="2811894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147844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5AB32C-093B-4E6E-9A79-C76524C3F522}"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347917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237856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425778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424642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5AB32C-093B-4E6E-9A79-C76524C3F522}"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324621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5AB32C-093B-4E6E-9A79-C76524C3F522}" type="datetimeFigureOut">
              <a:rPr lang="en-US" smtClean="0"/>
              <a:t>4/22/2020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246847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244133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362912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4713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5AB32C-093B-4E6E-9A79-C76524C3F522}"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360603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AB32C-093B-4E6E-9A79-C76524C3F522}"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44935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5AB32C-093B-4E6E-9A79-C76524C3F522}"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330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5AB32C-093B-4E6E-9A79-C76524C3F522}"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319006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AB32C-093B-4E6E-9A79-C76524C3F522}"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221228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5AB32C-093B-4E6E-9A79-C76524C3F522}"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260779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5AB32C-093B-4E6E-9A79-C76524C3F522}"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E898C7-981B-4C0A-BCE8-774F0E23BCCA}" type="slidenum">
              <a:rPr lang="en-US" smtClean="0"/>
              <a:t>‹#›</a:t>
            </a:fld>
            <a:endParaRPr lang="en-US"/>
          </a:p>
        </p:txBody>
      </p:sp>
    </p:spTree>
    <p:extLst>
      <p:ext uri="{BB962C8B-B14F-4D97-AF65-F5344CB8AC3E}">
        <p14:creationId xmlns:p14="http://schemas.microsoft.com/office/powerpoint/2010/main" val="241558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85AB32C-093B-4E6E-9A79-C76524C3F522}" type="datetimeFigureOut">
              <a:rPr lang="en-US" smtClean="0"/>
              <a:t>4/22/2020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2E898C7-981B-4C0A-BCE8-774F0E23BCCA}" type="slidenum">
              <a:rPr lang="en-US" smtClean="0"/>
              <a:t>‹#›</a:t>
            </a:fld>
            <a:endParaRPr lang="en-US"/>
          </a:p>
        </p:txBody>
      </p:sp>
    </p:spTree>
    <p:extLst>
      <p:ext uri="{BB962C8B-B14F-4D97-AF65-F5344CB8AC3E}">
        <p14:creationId xmlns:p14="http://schemas.microsoft.com/office/powerpoint/2010/main" val="298674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vibus@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facebook.com/NursingAsCaring" TargetMode="External"/><Relationship Id="rId4" Type="http://schemas.openxmlformats.org/officeDocument/2006/relationships/hyperlink" Target="https://www.nursingascaring.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gutenberg.org/ebooks/4298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nursology.net/nurse-theorists-and-their-work/the-theory-of-nursing-as-caring/" TargetMode="External"/><Relationship Id="rId5" Type="http://schemas.openxmlformats.org/officeDocument/2006/relationships/hyperlink" Target="https://www.facebook.com/NursingAsCaring" TargetMode="External"/><Relationship Id="rId4" Type="http://schemas.openxmlformats.org/officeDocument/2006/relationships/hyperlink" Target="https://www.nursingascaring.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414A-7065-462F-B2F2-BA48DA70FC74}"/>
              </a:ext>
            </a:extLst>
          </p:cNvPr>
          <p:cNvSpPr>
            <a:spLocks noGrp="1"/>
          </p:cNvSpPr>
          <p:nvPr>
            <p:ph type="title"/>
          </p:nvPr>
        </p:nvSpPr>
        <p:spPr>
          <a:xfrm>
            <a:off x="1154954" y="1042278"/>
            <a:ext cx="9110836" cy="471340"/>
          </a:xfrm>
        </p:spPr>
        <p:txBody>
          <a:bodyPr>
            <a:normAutofit fontScale="90000"/>
          </a:bodyPr>
          <a:lstStyle/>
          <a:p>
            <a:pPr>
              <a:lnSpc>
                <a:spcPct val="90000"/>
              </a:lnSpc>
            </a:pPr>
            <a:br>
              <a:rPr lang="en-US" sz="1400">
                <a:solidFill>
                  <a:srgbClr val="EBEBEB"/>
                </a:solidFill>
              </a:rPr>
            </a:br>
            <a:r>
              <a:rPr lang="en-US" b="1">
                <a:solidFill>
                  <a:srgbClr val="EBEBEB"/>
                </a:solidFill>
              </a:rPr>
              <a:t>THE THEORY OF NURSING AS CARING:</a:t>
            </a:r>
            <a:br>
              <a:rPr lang="en-US" b="1">
                <a:solidFill>
                  <a:srgbClr val="EBEBEB"/>
                </a:solidFill>
              </a:rPr>
            </a:br>
            <a:r>
              <a:rPr lang="en-US" b="1">
                <a:solidFill>
                  <a:srgbClr val="EBEBEB"/>
                </a:solidFill>
              </a:rPr>
              <a:t>NATURAL HISTORY – ONGOING DEVELOPMENT</a:t>
            </a:r>
            <a:br>
              <a:rPr lang="en-US" b="1">
                <a:solidFill>
                  <a:srgbClr val="EBEBEB"/>
                </a:solidFill>
              </a:rPr>
            </a:br>
            <a:endParaRPr lang="en-US" b="1" dirty="0">
              <a:solidFill>
                <a:srgbClr val="EBEBEB"/>
              </a:solidFill>
            </a:endParaRPr>
          </a:p>
        </p:txBody>
      </p:sp>
      <p:sp>
        <p:nvSpPr>
          <p:cNvPr id="3" name="Content Placeholder 2">
            <a:extLst>
              <a:ext uri="{FF2B5EF4-FFF2-40B4-BE49-F238E27FC236}">
                <a16:creationId xmlns:a16="http://schemas.microsoft.com/office/drawing/2014/main" id="{C00C065A-F8D7-48C3-A6A2-DEA70DBDA2A8}"/>
              </a:ext>
            </a:extLst>
          </p:cNvPr>
          <p:cNvSpPr>
            <a:spLocks noGrp="1"/>
          </p:cNvSpPr>
          <p:nvPr>
            <p:ph idx="1"/>
          </p:nvPr>
        </p:nvSpPr>
        <p:spPr>
          <a:xfrm>
            <a:off x="1154954" y="2603500"/>
            <a:ext cx="6397313" cy="3416300"/>
          </a:xfrm>
        </p:spPr>
        <p:txBody>
          <a:bodyPr anchor="ctr">
            <a:normAutofit fontScale="77500" lnSpcReduction="20000"/>
          </a:bodyPr>
          <a:lstStyle/>
          <a:p>
            <a:pPr>
              <a:lnSpc>
                <a:spcPct val="90000"/>
              </a:lnSpc>
            </a:pPr>
            <a:endParaRPr lang="en-US" sz="1500" dirty="0"/>
          </a:p>
          <a:p>
            <a:pPr>
              <a:lnSpc>
                <a:spcPct val="90000"/>
              </a:lnSpc>
            </a:pPr>
            <a:endParaRPr lang="en-US" sz="1500" dirty="0"/>
          </a:p>
          <a:p>
            <a:pPr marL="0" indent="0">
              <a:lnSpc>
                <a:spcPct val="90000"/>
              </a:lnSpc>
              <a:buNone/>
            </a:pPr>
            <a:endParaRPr lang="en-US" sz="1500" dirty="0"/>
          </a:p>
          <a:p>
            <a:pPr marL="0" indent="0">
              <a:lnSpc>
                <a:spcPct val="90000"/>
              </a:lnSpc>
              <a:buNone/>
            </a:pPr>
            <a:endParaRPr lang="en-US" sz="1500" dirty="0"/>
          </a:p>
          <a:p>
            <a:pPr marL="0" indent="0">
              <a:lnSpc>
                <a:spcPct val="90000"/>
              </a:lnSpc>
              <a:buNone/>
            </a:pPr>
            <a:r>
              <a:rPr lang="en-US" sz="2800" b="1"/>
              <a:t>Savina O. Schoenhofer, PhD, RN</a:t>
            </a:r>
          </a:p>
          <a:p>
            <a:pPr marL="0" indent="0">
              <a:lnSpc>
                <a:spcPct val="90000"/>
              </a:lnSpc>
              <a:buNone/>
            </a:pPr>
            <a:r>
              <a:rPr lang="en-US" sz="2800" b="1">
                <a:hlinkClick r:id="rId3">
                  <a:extLst>
                    <a:ext uri="{A12FA001-AC4F-418D-AE19-62706E023703}">
                      <ahyp:hlinkClr xmlns:ahyp="http://schemas.microsoft.com/office/drawing/2018/hyperlinkcolor" val="tx"/>
                    </a:ext>
                  </a:extLst>
                </a:hlinkClick>
              </a:rPr>
              <a:t>savibus@gmail.com</a:t>
            </a:r>
            <a:endParaRPr lang="en-US" sz="2800" b="1"/>
          </a:p>
          <a:p>
            <a:pPr marL="0" indent="0">
              <a:lnSpc>
                <a:spcPct val="90000"/>
              </a:lnSpc>
              <a:buNone/>
            </a:pPr>
            <a:r>
              <a:rPr lang="en-US" sz="2800" b="1">
                <a:hlinkClick r:id="rId4">
                  <a:extLst>
                    <a:ext uri="{A12FA001-AC4F-418D-AE19-62706E023703}">
                      <ahyp:hlinkClr xmlns:ahyp="http://schemas.microsoft.com/office/drawing/2018/hyperlinkcolor" val="tx"/>
                    </a:ext>
                  </a:extLst>
                </a:hlinkClick>
              </a:rPr>
              <a:t>https://www.nursingascaring.com/</a:t>
            </a:r>
            <a:endParaRPr lang="en-US" sz="2800" b="1"/>
          </a:p>
          <a:p>
            <a:pPr marL="0" indent="0">
              <a:lnSpc>
                <a:spcPct val="90000"/>
              </a:lnSpc>
              <a:buNone/>
            </a:pPr>
            <a:r>
              <a:rPr lang="en-US" sz="2800" b="1">
                <a:hlinkClick r:id="rId5">
                  <a:extLst>
                    <a:ext uri="{A12FA001-AC4F-418D-AE19-62706E023703}">
                      <ahyp:hlinkClr xmlns:ahyp="http://schemas.microsoft.com/office/drawing/2018/hyperlinkcolor" val="tx"/>
                    </a:ext>
                  </a:extLst>
                </a:hlinkClick>
              </a:rPr>
              <a:t>https://www.facebook.com/NursingAsCaring</a:t>
            </a:r>
            <a:endParaRPr lang="en-US" sz="2800" b="1"/>
          </a:p>
          <a:p>
            <a:pPr marL="0" indent="0">
              <a:lnSpc>
                <a:spcPct val="90000"/>
              </a:lnSpc>
              <a:buNone/>
            </a:pPr>
            <a:endParaRPr lang="en-US" sz="2800" b="1"/>
          </a:p>
          <a:p>
            <a:pPr marL="0" indent="0">
              <a:lnSpc>
                <a:spcPct val="90000"/>
              </a:lnSpc>
              <a:buNone/>
            </a:pPr>
            <a:r>
              <a:rPr lang="en-US" sz="2800" b="1"/>
              <a:t>March 21, 2020</a:t>
            </a:r>
          </a:p>
          <a:p>
            <a:pPr marL="0" indent="0">
              <a:lnSpc>
                <a:spcPct val="90000"/>
              </a:lnSpc>
              <a:buNone/>
            </a:pPr>
            <a:endParaRPr lang="en-US" sz="1500" dirty="0"/>
          </a:p>
        </p:txBody>
      </p:sp>
      <p:pic>
        <p:nvPicPr>
          <p:cNvPr id="6" name="Picture 5">
            <a:extLst>
              <a:ext uri="{FF2B5EF4-FFF2-40B4-BE49-F238E27FC236}">
                <a16:creationId xmlns:a16="http://schemas.microsoft.com/office/drawing/2014/main" id="{C612C6DC-1B7A-4B9D-A1E4-F5BF718E1D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0571" y="3039013"/>
            <a:ext cx="3080048" cy="2541039"/>
          </a:xfrm>
          <a:prstGeom prst="roundRect">
            <a:avLst>
              <a:gd name="adj" fmla="val 1858"/>
            </a:avLst>
          </a:prstGeom>
          <a:effectLst>
            <a:outerShdw blurRad="50800" dist="50800" dir="5400000" algn="tl" rotWithShape="0">
              <a:srgbClr val="000000">
                <a:alpha val="43000"/>
              </a:srgbClr>
            </a:outerShdw>
          </a:effectLst>
        </p:spPr>
      </p:pic>
      <p:sp>
        <p:nvSpPr>
          <p:cNvPr id="4" name="TextBox 3">
            <a:extLst>
              <a:ext uri="{FF2B5EF4-FFF2-40B4-BE49-F238E27FC236}">
                <a16:creationId xmlns:a16="http://schemas.microsoft.com/office/drawing/2014/main" id="{FA889994-07A2-495D-9C71-076444E71F17}"/>
              </a:ext>
            </a:extLst>
          </p:cNvPr>
          <p:cNvSpPr txBox="1"/>
          <p:nvPr/>
        </p:nvSpPr>
        <p:spPr>
          <a:xfrm>
            <a:off x="5637402" y="2973897"/>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0828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D77A-B799-4612-83F4-F035AE69F1BA}"/>
              </a:ext>
            </a:extLst>
          </p:cNvPr>
          <p:cNvSpPr>
            <a:spLocks noGrp="1"/>
          </p:cNvSpPr>
          <p:nvPr>
            <p:ph type="title"/>
          </p:nvPr>
        </p:nvSpPr>
        <p:spPr/>
        <p:txBody>
          <a:bodyPr/>
          <a:lstStyle/>
          <a:p>
            <a:pPr algn="ctr"/>
            <a:r>
              <a:rPr lang="en-US" b="1" dirty="0"/>
              <a:t>CHALLENGES &gt; OPPORTUNITIES</a:t>
            </a:r>
          </a:p>
        </p:txBody>
      </p:sp>
      <p:sp>
        <p:nvSpPr>
          <p:cNvPr id="3" name="TextBox 2">
            <a:extLst>
              <a:ext uri="{FF2B5EF4-FFF2-40B4-BE49-F238E27FC236}">
                <a16:creationId xmlns:a16="http://schemas.microsoft.com/office/drawing/2014/main" id="{E3F2D633-D9F6-4EE1-8AB3-71017A34618B}"/>
              </a:ext>
            </a:extLst>
          </p:cNvPr>
          <p:cNvSpPr txBox="1"/>
          <p:nvPr/>
        </p:nvSpPr>
        <p:spPr>
          <a:xfrm>
            <a:off x="521617" y="2337847"/>
            <a:ext cx="11422144"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RELATIONSHIPS BETWEEN AND AMONG KEY CONCEPTS?</a:t>
            </a:r>
          </a:p>
          <a:p>
            <a:endParaRPr lang="en-US" sz="2400" b="1" dirty="0"/>
          </a:p>
          <a:p>
            <a:pPr marL="285750" indent="-285750">
              <a:buFont typeface="Arial" panose="020B0604020202020204" pitchFamily="34" charset="0"/>
              <a:buChar char="•"/>
            </a:pPr>
            <a:r>
              <a:rPr lang="en-US" sz="2400" b="1" dirty="0"/>
              <a:t>STORIES OF WAYS OF LIVING CARING?</a:t>
            </a:r>
          </a:p>
          <a:p>
            <a:endParaRPr lang="en-US" sz="2400" b="1" dirty="0"/>
          </a:p>
          <a:p>
            <a:pPr marL="285750" indent="-285750">
              <a:buFont typeface="Arial" panose="020B0604020202020204" pitchFamily="34" charset="0"/>
              <a:buChar char="•"/>
            </a:pPr>
            <a:r>
              <a:rPr lang="en-US" sz="2400" b="1" dirty="0"/>
              <a:t>DESCRIPTIONS OF </a:t>
            </a:r>
            <a:r>
              <a:rPr lang="en-US" sz="2400" b="1" i="1" dirty="0"/>
              <a:t>CARING BETWEEN </a:t>
            </a:r>
            <a:r>
              <a:rPr lang="en-US" sz="2400" b="1" dirty="0"/>
              <a:t>IN A RANGE OF NURSING SITUATIONS?</a:t>
            </a:r>
          </a:p>
          <a:p>
            <a:endParaRPr lang="en-US" sz="2400" b="1" dirty="0"/>
          </a:p>
          <a:p>
            <a:pPr marL="285750" indent="-285750">
              <a:buFont typeface="Arial" panose="020B0604020202020204" pitchFamily="34" charset="0"/>
              <a:buChar char="•"/>
            </a:pPr>
            <a:r>
              <a:rPr lang="en-US" sz="2400" b="1" dirty="0"/>
              <a:t>DIRECT INVITATION IN PRACTICE?</a:t>
            </a:r>
          </a:p>
          <a:p>
            <a:endParaRPr lang="en-US" sz="2400" b="1" dirty="0"/>
          </a:p>
          <a:p>
            <a:pPr marL="285750" indent="-285750">
              <a:buFont typeface="Arial" panose="020B0604020202020204" pitchFamily="34" charset="0"/>
              <a:buChar char="•"/>
            </a:pPr>
            <a:r>
              <a:rPr lang="en-US" sz="2400" b="1" dirty="0"/>
              <a:t>DANCE OF CARING PERSONS AS ORGANIZATIONAL FRAMEWORK?</a:t>
            </a:r>
          </a:p>
          <a:p>
            <a:endParaRPr lang="en-US" sz="2400" b="1" dirty="0"/>
          </a:p>
          <a:p>
            <a:pPr marL="285750" indent="-285750">
              <a:buFont typeface="Arial" panose="020B0604020202020204" pitchFamily="34" charset="0"/>
              <a:buChar char="•"/>
            </a:pPr>
            <a:r>
              <a:rPr lang="en-US" sz="2400" b="1" dirty="0"/>
              <a:t>PRACTICAL IMPLEMENTATION OF DANCE OF LIVING CARING?</a:t>
            </a:r>
          </a:p>
        </p:txBody>
      </p:sp>
    </p:spTree>
    <p:extLst>
      <p:ext uri="{BB962C8B-B14F-4D97-AF65-F5344CB8AC3E}">
        <p14:creationId xmlns:p14="http://schemas.microsoft.com/office/powerpoint/2010/main" val="20118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504D-0725-4698-8867-E600560F6532}"/>
              </a:ext>
            </a:extLst>
          </p:cNvPr>
          <p:cNvSpPr>
            <a:spLocks noGrp="1"/>
          </p:cNvSpPr>
          <p:nvPr>
            <p:ph type="title"/>
          </p:nvPr>
        </p:nvSpPr>
        <p:spPr/>
        <p:txBody>
          <a:bodyPr/>
          <a:lstStyle/>
          <a:p>
            <a:pPr algn="ctr"/>
            <a:r>
              <a:rPr lang="en-US" dirty="0"/>
              <a:t>ONLINE RESOURCES</a:t>
            </a:r>
          </a:p>
        </p:txBody>
      </p:sp>
      <p:sp>
        <p:nvSpPr>
          <p:cNvPr id="3" name="Content Placeholder 2">
            <a:extLst>
              <a:ext uri="{FF2B5EF4-FFF2-40B4-BE49-F238E27FC236}">
                <a16:creationId xmlns:a16="http://schemas.microsoft.com/office/drawing/2014/main" id="{CC6DB968-B04C-45C7-A2F1-D828EFF65FE1}"/>
              </a:ext>
            </a:extLst>
          </p:cNvPr>
          <p:cNvSpPr>
            <a:spLocks noGrp="1"/>
          </p:cNvSpPr>
          <p:nvPr>
            <p:ph idx="1"/>
          </p:nvPr>
        </p:nvSpPr>
        <p:spPr>
          <a:xfrm>
            <a:off x="515007" y="2251698"/>
            <a:ext cx="11161986" cy="4527474"/>
          </a:xfrm>
        </p:spPr>
        <p:txBody>
          <a:bodyPr>
            <a:noAutofit/>
          </a:bodyPr>
          <a:lstStyle/>
          <a:p>
            <a:r>
              <a:rPr lang="en-US" b="1" dirty="0"/>
              <a:t>Boykin, A., &amp; </a:t>
            </a:r>
            <a:r>
              <a:rPr lang="en-US" b="1" dirty="0" err="1"/>
              <a:t>Schoenhofer</a:t>
            </a:r>
            <a:r>
              <a:rPr lang="en-US" b="1" dirty="0"/>
              <a:t>, S. O. (2001). Nursing As Caring: A model for transforming practice. Sudbury, MA: Jones &amp; Bartlett.  </a:t>
            </a:r>
          </a:p>
          <a:p>
            <a:pPr lvl="1"/>
            <a:r>
              <a:rPr lang="en-US" sz="1800" b="1" dirty="0"/>
              <a:t>download free from Gutenberg.org: </a:t>
            </a:r>
            <a:r>
              <a:rPr lang="en-US" sz="1800" b="1" dirty="0">
                <a:hlinkClick r:id="rId3"/>
              </a:rPr>
              <a:t>http://www.gutenberg.org/ebooks/42988</a:t>
            </a:r>
            <a:r>
              <a:rPr lang="en-US" sz="1800" b="1" dirty="0"/>
              <a:t> </a:t>
            </a:r>
          </a:p>
          <a:p>
            <a:pPr lvl="1"/>
            <a:endParaRPr lang="en-US" sz="1800" b="1" dirty="0">
              <a:solidFill>
                <a:schemeClr val="tx1"/>
              </a:solidFill>
            </a:endParaRPr>
          </a:p>
          <a:p>
            <a:pPr indent="-285750"/>
            <a:r>
              <a:rPr lang="en-US" b="1" dirty="0">
                <a:solidFill>
                  <a:schemeClr val="tx1"/>
                </a:solidFill>
              </a:rPr>
              <a:t>Nursing As Caring website:  </a:t>
            </a:r>
            <a:r>
              <a:rPr lang="en-US" b="1" dirty="0">
                <a:hlinkClick r:id="rId4"/>
              </a:rPr>
              <a:t>https://www.nursingascaring.com/</a:t>
            </a:r>
            <a:endParaRPr lang="en-US" b="1" dirty="0"/>
          </a:p>
          <a:p>
            <a:endParaRPr lang="en-US" b="1" dirty="0"/>
          </a:p>
          <a:p>
            <a:r>
              <a:rPr lang="en-US" b="1" dirty="0"/>
              <a:t>Nursing As Caring Facebook Page: </a:t>
            </a:r>
            <a:r>
              <a:rPr lang="en-US" b="1" dirty="0">
                <a:hlinkClick r:id="rId5"/>
              </a:rPr>
              <a:t>https://www.facebook.com/NursingAsCaring</a:t>
            </a:r>
            <a:endParaRPr lang="en-US" b="1" dirty="0"/>
          </a:p>
          <a:p>
            <a:endParaRPr lang="en-US" b="1" dirty="0"/>
          </a:p>
          <a:p>
            <a:r>
              <a:rPr lang="en-US" b="1" dirty="0"/>
              <a:t>Nursology.net:  </a:t>
            </a:r>
            <a:r>
              <a:rPr lang="en-US" b="1" dirty="0">
                <a:hlinkClick r:id="rId6"/>
              </a:rPr>
              <a:t>https://nursology.net/nurse-theorists-and-their-work/the-theory-of-nursing-as-caring/</a:t>
            </a:r>
            <a:endParaRPr lang="en-US" b="1" dirty="0"/>
          </a:p>
          <a:p>
            <a:pPr marL="0" indent="0">
              <a:buNone/>
            </a:pPr>
            <a:endParaRPr lang="en-US" b="1" dirty="0"/>
          </a:p>
          <a:p>
            <a:r>
              <a:rPr lang="en-US" b="1" dirty="0">
                <a:solidFill>
                  <a:schemeClr val="tx1"/>
                </a:solidFill>
              </a:rPr>
              <a:t>Email:  nursingascaring@gmail.com</a:t>
            </a:r>
          </a:p>
        </p:txBody>
      </p:sp>
    </p:spTree>
    <p:extLst>
      <p:ext uri="{BB962C8B-B14F-4D97-AF65-F5344CB8AC3E}">
        <p14:creationId xmlns:p14="http://schemas.microsoft.com/office/powerpoint/2010/main" val="87257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01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237E-A604-4E15-B259-1E06E37B9083}"/>
              </a:ext>
            </a:extLst>
          </p:cNvPr>
          <p:cNvSpPr>
            <a:spLocks noGrp="1"/>
          </p:cNvSpPr>
          <p:nvPr>
            <p:ph type="title"/>
          </p:nvPr>
        </p:nvSpPr>
        <p:spPr/>
        <p:txBody>
          <a:bodyPr/>
          <a:lstStyle/>
          <a:p>
            <a:pPr algn="ctr"/>
            <a:r>
              <a:rPr lang="en-US">
                <a:cs typeface="Times New Roman" panose="02020603050405020304" pitchFamily="18" charset="0"/>
              </a:rPr>
              <a:t>UNDERLYING ASSUMPTIONS of</a:t>
            </a:r>
            <a:br>
              <a:rPr lang="en-US">
                <a:cs typeface="Times New Roman" panose="02020603050405020304" pitchFamily="18" charset="0"/>
              </a:rPr>
            </a:br>
            <a:r>
              <a:rPr lang="en-US">
                <a:cs typeface="Times New Roman" panose="02020603050405020304" pitchFamily="18" charset="0"/>
              </a:rPr>
              <a:t>NURSING AS CARING</a:t>
            </a:r>
            <a:endParaRPr lang="en-US"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D1A93F0-2025-45D8-8B4F-2BC0E6220ECE}"/>
              </a:ext>
            </a:extLst>
          </p:cNvPr>
          <p:cNvSpPr>
            <a:spLocks noGrp="1"/>
          </p:cNvSpPr>
          <p:nvPr>
            <p:ph idx="1"/>
          </p:nvPr>
        </p:nvSpPr>
        <p:spPr>
          <a:xfrm>
            <a:off x="707010" y="2626946"/>
            <a:ext cx="11019934" cy="3839842"/>
          </a:xfrm>
        </p:spPr>
        <p:txBody>
          <a:bodyPr>
            <a:normAutofit fontScale="47500" lnSpcReduction="20000"/>
          </a:bodyPr>
          <a:lstStyle/>
          <a:p>
            <a:pPr marL="342900" lvl="0" indent="-342900" eaLnBrk="0" fontAlgn="base" hangingPunct="0">
              <a:lnSpc>
                <a:spcPct val="100000"/>
              </a:lnSpc>
              <a:spcBef>
                <a:spcPct val="20000"/>
              </a:spcBef>
              <a:spcAft>
                <a:spcPct val="0"/>
              </a:spcAft>
              <a:buFontTx/>
              <a:buChar char="•"/>
            </a:pPr>
            <a:r>
              <a:rPr lang="en-US" altLang="en-US" sz="4200" b="1" kern="0" dirty="0"/>
              <a:t>PERSONS ARE CARING BY VIRTUE OF THEIR BEING HUMAN</a:t>
            </a:r>
          </a:p>
          <a:p>
            <a:pPr marL="342900" lvl="0" indent="-342900" eaLnBrk="0" fontAlgn="base" hangingPunct="0">
              <a:lnSpc>
                <a:spcPct val="100000"/>
              </a:lnSpc>
              <a:spcBef>
                <a:spcPct val="20000"/>
              </a:spcBef>
              <a:spcAft>
                <a:spcPct val="0"/>
              </a:spcAft>
              <a:buNone/>
            </a:pPr>
            <a:endParaRPr lang="en-US" altLang="en-US" sz="4200" b="1" kern="0" dirty="0"/>
          </a:p>
          <a:p>
            <a:pPr marL="342900" lvl="0" indent="-342900" eaLnBrk="0" fontAlgn="base" hangingPunct="0">
              <a:lnSpc>
                <a:spcPct val="100000"/>
              </a:lnSpc>
              <a:spcBef>
                <a:spcPct val="20000"/>
              </a:spcBef>
              <a:spcAft>
                <a:spcPct val="0"/>
              </a:spcAft>
              <a:buFontTx/>
              <a:buChar char="•"/>
            </a:pPr>
            <a:r>
              <a:rPr lang="en-US" altLang="en-US" sz="4200" b="1" kern="0" dirty="0"/>
              <a:t>PERSONS ARE CARING, MOMENT TO MOMENT</a:t>
            </a:r>
          </a:p>
          <a:p>
            <a:pPr marL="342900" lvl="0" indent="-342900" eaLnBrk="0" fontAlgn="base" hangingPunct="0">
              <a:lnSpc>
                <a:spcPct val="100000"/>
              </a:lnSpc>
              <a:spcBef>
                <a:spcPct val="20000"/>
              </a:spcBef>
              <a:spcAft>
                <a:spcPct val="0"/>
              </a:spcAft>
              <a:buNone/>
            </a:pPr>
            <a:endParaRPr lang="en-US" altLang="en-US" sz="4200" b="1" kern="0" dirty="0"/>
          </a:p>
          <a:p>
            <a:pPr marL="342900" lvl="0" indent="-342900" eaLnBrk="0" fontAlgn="base" hangingPunct="0">
              <a:lnSpc>
                <a:spcPct val="100000"/>
              </a:lnSpc>
              <a:spcBef>
                <a:spcPct val="20000"/>
              </a:spcBef>
              <a:spcAft>
                <a:spcPct val="0"/>
              </a:spcAft>
              <a:buFontTx/>
              <a:buChar char="•"/>
            </a:pPr>
            <a:r>
              <a:rPr lang="en-US" altLang="en-US" sz="4200" b="1" kern="0" dirty="0"/>
              <a:t>PERSONS ARE WHOLE AND COMPLETE IN THE MOMENT, GROWING IN CARING FROM MOMENT TO MOMENT</a:t>
            </a:r>
          </a:p>
          <a:p>
            <a:pPr marL="0" lvl="0" indent="0" eaLnBrk="0" fontAlgn="base" hangingPunct="0">
              <a:lnSpc>
                <a:spcPct val="100000"/>
              </a:lnSpc>
              <a:spcBef>
                <a:spcPct val="20000"/>
              </a:spcBef>
              <a:spcAft>
                <a:spcPct val="0"/>
              </a:spcAft>
              <a:buNone/>
            </a:pPr>
            <a:endParaRPr lang="en-US" altLang="en-US" sz="4200" b="1" kern="0" dirty="0"/>
          </a:p>
          <a:p>
            <a:pPr lvl="0" eaLnBrk="0" fontAlgn="base" hangingPunct="0">
              <a:spcBef>
                <a:spcPct val="20000"/>
              </a:spcBef>
              <a:spcAft>
                <a:spcPct val="0"/>
              </a:spcAft>
              <a:buFontTx/>
              <a:buChar char="•"/>
            </a:pPr>
            <a:r>
              <a:rPr lang="en-US" altLang="en-US" sz="4200" b="1" kern="0" dirty="0"/>
              <a:t>PERSONHOOD IS LIVING GROUNDED IN CARING</a:t>
            </a:r>
          </a:p>
          <a:p>
            <a:pPr lvl="0" eaLnBrk="0" fontAlgn="base" hangingPunct="0">
              <a:spcBef>
                <a:spcPct val="20000"/>
              </a:spcBef>
              <a:spcAft>
                <a:spcPct val="0"/>
              </a:spcAft>
              <a:buFontTx/>
              <a:buChar char="•"/>
            </a:pPr>
            <a:endParaRPr lang="en-US" altLang="en-US" sz="4200" b="1" kern="0" dirty="0"/>
          </a:p>
          <a:p>
            <a:pPr lvl="0" eaLnBrk="0" fontAlgn="base" hangingPunct="0">
              <a:spcBef>
                <a:spcPct val="20000"/>
              </a:spcBef>
              <a:spcAft>
                <a:spcPct val="0"/>
              </a:spcAft>
              <a:buFontTx/>
              <a:buChar char="•"/>
            </a:pPr>
            <a:r>
              <a:rPr lang="en-US" altLang="en-US" sz="4200" b="1" kern="0" dirty="0"/>
              <a:t>PERSONHOOD IS ENHANCED IN RELATIONSHIP WITH CARING OTHERS</a:t>
            </a:r>
          </a:p>
          <a:p>
            <a:pPr lvl="0" eaLnBrk="0" fontAlgn="base" hangingPunct="0">
              <a:spcBef>
                <a:spcPct val="20000"/>
              </a:spcBef>
              <a:spcAft>
                <a:spcPct val="0"/>
              </a:spcAft>
              <a:buFontTx/>
              <a:buChar char="•"/>
            </a:pPr>
            <a:endParaRPr lang="en-US" altLang="en-US" sz="4200" b="1" kern="0" dirty="0"/>
          </a:p>
          <a:p>
            <a:pPr lvl="0" eaLnBrk="0" fontAlgn="base" hangingPunct="0">
              <a:spcBef>
                <a:spcPct val="20000"/>
              </a:spcBef>
              <a:spcAft>
                <a:spcPct val="0"/>
              </a:spcAft>
              <a:buFontTx/>
              <a:buChar char="•"/>
            </a:pPr>
            <a:r>
              <a:rPr lang="en-US" altLang="en-US" sz="4200" b="1" kern="0" dirty="0"/>
              <a:t>NURSING IS BOTH A DISCIPLINE AND A PROFESSION (PRACTICED DISCIPLINE)</a:t>
            </a:r>
          </a:p>
          <a:p>
            <a:pPr marL="342900" lvl="0" indent="-342900" eaLnBrk="0" fontAlgn="base" hangingPunct="0">
              <a:lnSpc>
                <a:spcPct val="100000"/>
              </a:lnSpc>
              <a:spcBef>
                <a:spcPct val="20000"/>
              </a:spcBef>
              <a:spcAft>
                <a:spcPct val="0"/>
              </a:spcAft>
              <a:buFontTx/>
              <a:buChar char="•"/>
            </a:pPr>
            <a:endParaRPr lang="en-US" altLang="en-US" b="1" kern="0" dirty="0">
              <a:latin typeface="Times New Roman"/>
            </a:endParaRPr>
          </a:p>
          <a:p>
            <a:endParaRPr lang="en-US" dirty="0"/>
          </a:p>
        </p:txBody>
      </p:sp>
    </p:spTree>
    <p:extLst>
      <p:ext uri="{BB962C8B-B14F-4D97-AF65-F5344CB8AC3E}">
        <p14:creationId xmlns:p14="http://schemas.microsoft.com/office/powerpoint/2010/main" val="290498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4CFC-AE71-42C1-B005-241784AA9BC7}"/>
              </a:ext>
            </a:extLst>
          </p:cNvPr>
          <p:cNvSpPr>
            <a:spLocks noGrp="1"/>
          </p:cNvSpPr>
          <p:nvPr>
            <p:ph type="title"/>
          </p:nvPr>
        </p:nvSpPr>
        <p:spPr/>
        <p:txBody>
          <a:bodyPr/>
          <a:lstStyle/>
          <a:p>
            <a:pPr algn="ctr"/>
            <a:r>
              <a:rPr lang="en-US" b="1" dirty="0"/>
              <a:t>CONCEPTS</a:t>
            </a:r>
          </a:p>
        </p:txBody>
      </p:sp>
      <p:sp>
        <p:nvSpPr>
          <p:cNvPr id="3" name="Content Placeholder 2">
            <a:extLst>
              <a:ext uri="{FF2B5EF4-FFF2-40B4-BE49-F238E27FC236}">
                <a16:creationId xmlns:a16="http://schemas.microsoft.com/office/drawing/2014/main" id="{EA43DEC0-B842-473B-A5CF-E02ADEA8176F}"/>
              </a:ext>
            </a:extLst>
          </p:cNvPr>
          <p:cNvSpPr>
            <a:spLocks noGrp="1"/>
          </p:cNvSpPr>
          <p:nvPr>
            <p:ph idx="1"/>
          </p:nvPr>
        </p:nvSpPr>
        <p:spPr>
          <a:xfrm>
            <a:off x="575441" y="2443655"/>
            <a:ext cx="11185635" cy="4272455"/>
          </a:xfrm>
        </p:spPr>
        <p:txBody>
          <a:bodyPr>
            <a:normAutofit/>
          </a:bodyPr>
          <a:lstStyle/>
          <a:p>
            <a:pPr defTabSz="914400" eaLnBrk="0" fontAlgn="base" hangingPunct="0">
              <a:spcBef>
                <a:spcPct val="20000"/>
              </a:spcBef>
              <a:spcAft>
                <a:spcPct val="0"/>
              </a:spcAft>
              <a:buClrTx/>
              <a:buSzTx/>
              <a:buFontTx/>
              <a:buChar char="•"/>
              <a:defRPr/>
            </a:pPr>
            <a:r>
              <a:rPr lang="en-US" sz="2600" b="1" kern="0" dirty="0">
                <a:solidFill>
                  <a:schemeClr val="tx1"/>
                </a:solidFill>
              </a:rPr>
              <a:t>FOCUS OF NURSING </a:t>
            </a:r>
            <a:r>
              <a:rPr lang="en-US" sz="2600" kern="0" dirty="0">
                <a:solidFill>
                  <a:schemeClr val="tx1"/>
                </a:solidFill>
              </a:rPr>
              <a:t>IS</a:t>
            </a:r>
            <a:r>
              <a:rPr lang="en-US" sz="2600" b="1" kern="0" dirty="0">
                <a:solidFill>
                  <a:schemeClr val="tx1"/>
                </a:solidFill>
              </a:rPr>
              <a:t> </a:t>
            </a:r>
            <a:r>
              <a:rPr lang="en-US" sz="2600" kern="0" dirty="0">
                <a:solidFill>
                  <a:schemeClr val="tx1"/>
                </a:solidFill>
              </a:rPr>
              <a:t>NURTURING PERSONS LIVING CARING AND GROWING IN CARING</a:t>
            </a:r>
          </a:p>
          <a:p>
            <a:pPr defTabSz="914400" eaLnBrk="0" fontAlgn="base" hangingPunct="0">
              <a:spcBef>
                <a:spcPct val="20000"/>
              </a:spcBef>
              <a:spcAft>
                <a:spcPct val="0"/>
              </a:spcAft>
              <a:buClrTx/>
              <a:buSzTx/>
              <a:buFontTx/>
              <a:buChar char="•"/>
              <a:defRPr/>
            </a:pPr>
            <a:r>
              <a:rPr lang="en-US" sz="2600" b="1" kern="0" dirty="0">
                <a:solidFill>
                  <a:schemeClr val="tx1"/>
                </a:solidFill>
              </a:rPr>
              <a:t>NURSING SITUATION </a:t>
            </a:r>
            <a:r>
              <a:rPr lang="en-US" sz="2600" kern="0" dirty="0">
                <a:solidFill>
                  <a:schemeClr val="tx1"/>
                </a:solidFill>
              </a:rPr>
              <a:t>IS A SHARED LIVED EXPERIENCE IN WHICH THE </a:t>
            </a:r>
            <a:r>
              <a:rPr lang="en-US" sz="2600" i="1" kern="0" dirty="0">
                <a:solidFill>
                  <a:schemeClr val="tx1"/>
                </a:solidFill>
              </a:rPr>
              <a:t>CARING BETWEEN </a:t>
            </a:r>
            <a:r>
              <a:rPr lang="en-US" sz="2600" kern="0" dirty="0">
                <a:solidFill>
                  <a:schemeClr val="tx1"/>
                </a:solidFill>
              </a:rPr>
              <a:t>NURSE AND NURSED ENHANCES PERSONHOOD</a:t>
            </a:r>
          </a:p>
          <a:p>
            <a:pPr defTabSz="914400" eaLnBrk="0" fontAlgn="base" hangingPunct="0">
              <a:spcBef>
                <a:spcPct val="20000"/>
              </a:spcBef>
              <a:spcAft>
                <a:spcPct val="0"/>
              </a:spcAft>
              <a:buClrTx/>
              <a:buSzTx/>
              <a:buFontTx/>
              <a:buChar char="•"/>
              <a:defRPr/>
            </a:pPr>
            <a:r>
              <a:rPr lang="en-US" sz="2600" b="1" kern="0" dirty="0">
                <a:solidFill>
                  <a:schemeClr val="tx1"/>
                </a:solidFill>
              </a:rPr>
              <a:t>DIRECT INVITATION </a:t>
            </a:r>
            <a:r>
              <a:rPr lang="en-US" sz="2600" kern="0" dirty="0">
                <a:solidFill>
                  <a:schemeClr val="tx1"/>
                </a:solidFill>
              </a:rPr>
              <a:t>TO EXPRESS CALLS FOR CARING</a:t>
            </a:r>
          </a:p>
          <a:p>
            <a:pPr defTabSz="914400" eaLnBrk="0" fontAlgn="base" hangingPunct="0">
              <a:spcBef>
                <a:spcPct val="20000"/>
              </a:spcBef>
              <a:spcAft>
                <a:spcPct val="0"/>
              </a:spcAft>
              <a:buClrTx/>
              <a:buSzTx/>
              <a:buFontTx/>
              <a:buChar char="•"/>
              <a:defRPr/>
            </a:pPr>
            <a:r>
              <a:rPr lang="en-US" sz="2600" b="1" i="1" kern="0" dirty="0">
                <a:solidFill>
                  <a:schemeClr val="tx1"/>
                </a:solidFill>
              </a:rPr>
              <a:t>CARING BETWEEN </a:t>
            </a:r>
            <a:r>
              <a:rPr lang="en-US" sz="2600" kern="0" dirty="0">
                <a:solidFill>
                  <a:schemeClr val="tx1"/>
                </a:solidFill>
              </a:rPr>
              <a:t>POWERED BY PRESENCE AND INTENTIONALITY</a:t>
            </a:r>
          </a:p>
          <a:p>
            <a:pPr defTabSz="914400" eaLnBrk="0" fontAlgn="base" hangingPunct="0">
              <a:spcBef>
                <a:spcPct val="20000"/>
              </a:spcBef>
              <a:spcAft>
                <a:spcPct val="0"/>
              </a:spcAft>
              <a:buClrTx/>
              <a:buSzTx/>
              <a:buFontTx/>
              <a:buChar char="•"/>
              <a:defRPr/>
            </a:pPr>
            <a:r>
              <a:rPr lang="en-US" sz="2600" b="1" kern="0" dirty="0">
                <a:solidFill>
                  <a:schemeClr val="tx1"/>
                </a:solidFill>
              </a:rPr>
              <a:t>CALLS FOR CARING</a:t>
            </a:r>
          </a:p>
          <a:p>
            <a:pPr defTabSz="914400" eaLnBrk="0" fontAlgn="base" hangingPunct="0">
              <a:spcBef>
                <a:spcPct val="20000"/>
              </a:spcBef>
              <a:spcAft>
                <a:spcPct val="0"/>
              </a:spcAft>
              <a:buClrTx/>
              <a:buSzTx/>
              <a:buFontTx/>
              <a:buChar char="•"/>
              <a:defRPr/>
            </a:pPr>
            <a:r>
              <a:rPr lang="en-US" sz="2600" b="1" kern="0" dirty="0">
                <a:solidFill>
                  <a:schemeClr val="tx1"/>
                </a:solidFill>
              </a:rPr>
              <a:t>CARING RESPONSE</a:t>
            </a:r>
            <a:endParaRPr lang="en-US" sz="2600" kern="0" dirty="0">
              <a:solidFill>
                <a:schemeClr val="tx1"/>
              </a:solidFill>
            </a:endParaRPr>
          </a:p>
          <a:p>
            <a:pPr marL="0" indent="0" defTabSz="914400" eaLnBrk="0" fontAlgn="base" hangingPunct="0">
              <a:spcBef>
                <a:spcPct val="20000"/>
              </a:spcBef>
              <a:spcAft>
                <a:spcPct val="0"/>
              </a:spcAft>
              <a:buClrTx/>
              <a:buSzTx/>
              <a:buNone/>
              <a:defRPr/>
            </a:pPr>
            <a:endParaRPr lang="en-US" sz="2600" i="1" kern="0" dirty="0">
              <a:solidFill>
                <a:schemeClr val="tx1"/>
              </a:solidFill>
            </a:endParaRPr>
          </a:p>
          <a:p>
            <a:pPr lvl="0" defTabSz="914400" eaLnBrk="0" fontAlgn="base" hangingPunct="0">
              <a:spcBef>
                <a:spcPct val="20000"/>
              </a:spcBef>
              <a:spcAft>
                <a:spcPct val="0"/>
              </a:spcAft>
              <a:buClrTx/>
              <a:buSzTx/>
              <a:buFontTx/>
              <a:buChar char="•"/>
              <a:defRPr/>
            </a:pPr>
            <a:endParaRPr lang="en-US" sz="2600" kern="0" dirty="0">
              <a:solidFill>
                <a:schemeClr val="tx1"/>
              </a:solidFill>
            </a:endParaRPr>
          </a:p>
          <a:p>
            <a:pPr lvl="0" defTabSz="914400" eaLnBrk="0" fontAlgn="base" hangingPunct="0">
              <a:spcBef>
                <a:spcPct val="20000"/>
              </a:spcBef>
              <a:spcAft>
                <a:spcPct val="0"/>
              </a:spcAft>
              <a:buClrTx/>
              <a:buSzTx/>
              <a:buFontTx/>
              <a:buChar char="•"/>
              <a:defRPr/>
            </a:pPr>
            <a:endParaRPr lang="en-US" sz="2600" kern="0" dirty="0">
              <a:solidFill>
                <a:schemeClr val="tx1"/>
              </a:solidFill>
            </a:endParaRPr>
          </a:p>
          <a:p>
            <a:pPr lvl="4" defTabSz="914400" eaLnBrk="0" fontAlgn="base" hangingPunct="0">
              <a:spcBef>
                <a:spcPct val="20000"/>
              </a:spcBef>
              <a:spcAft>
                <a:spcPct val="0"/>
              </a:spcAft>
              <a:buClrTx/>
              <a:buSzTx/>
              <a:buNone/>
            </a:pPr>
            <a:endParaRPr lang="en-US" dirty="0"/>
          </a:p>
        </p:txBody>
      </p:sp>
    </p:spTree>
    <p:extLst>
      <p:ext uri="{BB962C8B-B14F-4D97-AF65-F5344CB8AC3E}">
        <p14:creationId xmlns:p14="http://schemas.microsoft.com/office/powerpoint/2010/main" val="12858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34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5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A3BE-2800-4F17-A0DF-247115E3CDA6}"/>
              </a:ext>
            </a:extLst>
          </p:cNvPr>
          <p:cNvSpPr>
            <a:spLocks noGrp="1"/>
          </p:cNvSpPr>
          <p:nvPr>
            <p:ph type="title"/>
          </p:nvPr>
        </p:nvSpPr>
        <p:spPr/>
        <p:txBody>
          <a:bodyPr/>
          <a:lstStyle/>
          <a:p>
            <a:pPr algn="ctr"/>
            <a:r>
              <a:rPr lang="en-US" dirty="0"/>
              <a:t>DANCE OF CARING PERSONS</a:t>
            </a:r>
          </a:p>
        </p:txBody>
      </p:sp>
      <p:pic>
        <p:nvPicPr>
          <p:cNvPr id="9" name="Content Placeholder 8">
            <a:extLst>
              <a:ext uri="{FF2B5EF4-FFF2-40B4-BE49-F238E27FC236}">
                <a16:creationId xmlns:a16="http://schemas.microsoft.com/office/drawing/2014/main" id="{30D14B0F-6048-4879-A250-1CC92CF612A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534749" y="2601799"/>
            <a:ext cx="4372425" cy="3196298"/>
          </a:xfrm>
          <a:prstGeom prst="rect">
            <a:avLst/>
          </a:prstGeom>
        </p:spPr>
      </p:pic>
      <p:sp>
        <p:nvSpPr>
          <p:cNvPr id="10" name="TextBox 9">
            <a:extLst>
              <a:ext uri="{FF2B5EF4-FFF2-40B4-BE49-F238E27FC236}">
                <a16:creationId xmlns:a16="http://schemas.microsoft.com/office/drawing/2014/main" id="{F556D130-0979-4AA6-8C76-BF2A490AB262}"/>
              </a:ext>
            </a:extLst>
          </p:cNvPr>
          <p:cNvSpPr txBox="1"/>
          <p:nvPr/>
        </p:nvSpPr>
        <p:spPr>
          <a:xfrm>
            <a:off x="2914650" y="6204857"/>
            <a:ext cx="653959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Source:  Boykin, A., &amp; </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Schoenhofer</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S. O. (2001). Nursing As Caring: A Model for Transforming Practice, p. 37</a:t>
            </a:r>
          </a:p>
        </p:txBody>
      </p:sp>
    </p:spTree>
    <p:extLst>
      <p:ext uri="{BB962C8B-B14F-4D97-AF65-F5344CB8AC3E}">
        <p14:creationId xmlns:p14="http://schemas.microsoft.com/office/powerpoint/2010/main" val="192843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AD48-6C93-4DD8-8303-1BEE69B4475F}"/>
              </a:ext>
            </a:extLst>
          </p:cNvPr>
          <p:cNvSpPr>
            <a:spLocks noGrp="1"/>
          </p:cNvSpPr>
          <p:nvPr>
            <p:ph type="title"/>
          </p:nvPr>
        </p:nvSpPr>
        <p:spPr/>
        <p:txBody>
          <a:bodyPr/>
          <a:lstStyle/>
          <a:p>
            <a:pPr algn="ctr"/>
            <a:r>
              <a:rPr lang="en-US" dirty="0"/>
              <a:t>         DANCE OF CARING PERSONS</a:t>
            </a:r>
          </a:p>
        </p:txBody>
      </p:sp>
      <p:sp>
        <p:nvSpPr>
          <p:cNvPr id="3" name="Content Placeholder 2">
            <a:extLst>
              <a:ext uri="{FF2B5EF4-FFF2-40B4-BE49-F238E27FC236}">
                <a16:creationId xmlns:a16="http://schemas.microsoft.com/office/drawing/2014/main" id="{0384206E-B9C8-4023-AA0D-D2E9A63CDEE1}"/>
              </a:ext>
            </a:extLst>
          </p:cNvPr>
          <p:cNvSpPr>
            <a:spLocks noGrp="1"/>
          </p:cNvSpPr>
          <p:nvPr>
            <p:ph idx="1"/>
          </p:nvPr>
        </p:nvSpPr>
        <p:spPr>
          <a:xfrm>
            <a:off x="557049" y="2382334"/>
            <a:ext cx="11225048" cy="4333775"/>
          </a:xfrm>
        </p:spPr>
        <p:txBody>
          <a:bodyPr>
            <a:normAutofit/>
          </a:bodyPr>
          <a:lstStyle/>
          <a:p>
            <a:r>
              <a:rPr lang="en-US" sz="2000" b="1" dirty="0"/>
              <a:t>A person-centered, caring-focused relational model</a:t>
            </a:r>
          </a:p>
          <a:p>
            <a:r>
              <a:rPr lang="en-US" sz="2000" b="1" dirty="0"/>
              <a:t>Intentional knowing of persons as caring</a:t>
            </a:r>
          </a:p>
          <a:p>
            <a:r>
              <a:rPr lang="en-US" sz="2000" b="1" dirty="0"/>
              <a:t>Acknowledgement that all persons have the capacity to care, by virtue of their humanness</a:t>
            </a:r>
          </a:p>
          <a:p>
            <a:r>
              <a:rPr lang="en-US" sz="2000" b="1" dirty="0"/>
              <a:t>Commitment to respect for persons in all institutional structures and processes</a:t>
            </a:r>
          </a:p>
          <a:p>
            <a:r>
              <a:rPr lang="en-US" sz="2000" b="1" dirty="0"/>
              <a:t>Recognition that each person in the enterprise has </a:t>
            </a:r>
          </a:p>
          <a:p>
            <a:pPr lvl="1"/>
            <a:r>
              <a:rPr lang="en-US" sz="2000" b="1" dirty="0"/>
              <a:t>a unique valuable contribution to make to the whole and </a:t>
            </a:r>
          </a:p>
          <a:p>
            <a:pPr lvl="1"/>
            <a:r>
              <a:rPr lang="en-US" sz="2000" b="1" dirty="0"/>
              <a:t>is present in the whole</a:t>
            </a:r>
          </a:p>
          <a:p>
            <a:r>
              <a:rPr lang="en-US" sz="2000" b="1" dirty="0"/>
              <a:t>Appreciation for the dynamic, rhythmic nature of the relating, enabling opportunities for human creativity</a:t>
            </a:r>
          </a:p>
          <a:p>
            <a:pPr marL="0" indent="0">
              <a:buNone/>
            </a:pPr>
            <a:endParaRPr lang="en-US" dirty="0"/>
          </a:p>
        </p:txBody>
      </p:sp>
      <p:pic>
        <p:nvPicPr>
          <p:cNvPr id="5" name="Picture 4">
            <a:extLst>
              <a:ext uri="{FF2B5EF4-FFF2-40B4-BE49-F238E27FC236}">
                <a16:creationId xmlns:a16="http://schemas.microsoft.com/office/drawing/2014/main" id="{A44C5898-25A8-47B3-BAEC-1EE1ACBD7515}"/>
              </a:ext>
            </a:extLst>
          </p:cNvPr>
          <p:cNvPicPr>
            <a:picLocks noChangeAspect="1"/>
          </p:cNvPicPr>
          <p:nvPr/>
        </p:nvPicPr>
        <p:blipFill>
          <a:blip r:embed="rId3"/>
          <a:stretch>
            <a:fillRect/>
          </a:stretch>
        </p:blipFill>
        <p:spPr>
          <a:xfrm>
            <a:off x="822529" y="548788"/>
            <a:ext cx="1799945" cy="1315441"/>
          </a:xfrm>
          <a:prstGeom prst="rect">
            <a:avLst/>
          </a:prstGeom>
        </p:spPr>
      </p:pic>
    </p:spTree>
    <p:extLst>
      <p:ext uri="{BB962C8B-B14F-4D97-AF65-F5344CB8AC3E}">
        <p14:creationId xmlns:p14="http://schemas.microsoft.com/office/powerpoint/2010/main" val="55287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923-5F25-4537-ACD8-9134030DD25A}"/>
              </a:ext>
            </a:extLst>
          </p:cNvPr>
          <p:cNvSpPr>
            <a:spLocks noGrp="1"/>
          </p:cNvSpPr>
          <p:nvPr>
            <p:ph type="title"/>
          </p:nvPr>
        </p:nvSpPr>
        <p:spPr/>
        <p:txBody>
          <a:bodyPr/>
          <a:lstStyle/>
          <a:p>
            <a:pPr algn="ctr"/>
            <a:r>
              <a:rPr lang="en-US" dirty="0"/>
              <a:t>DANCE OF LIVING CARING – </a:t>
            </a:r>
            <a:br>
              <a:rPr lang="en-US" dirty="0"/>
            </a:br>
            <a:r>
              <a:rPr lang="en-US" dirty="0"/>
              <a:t>ROBOTS AS PARTNERS-IN-CARING</a:t>
            </a:r>
            <a:br>
              <a:rPr lang="en-US" dirty="0"/>
            </a:br>
            <a:endParaRPr lang="en-US" dirty="0"/>
          </a:p>
        </p:txBody>
      </p:sp>
      <p:pic>
        <p:nvPicPr>
          <p:cNvPr id="5" name="Content Placeholder 4">
            <a:extLst>
              <a:ext uri="{FF2B5EF4-FFF2-40B4-BE49-F238E27FC236}">
                <a16:creationId xmlns:a16="http://schemas.microsoft.com/office/drawing/2014/main" id="{868B94C7-C967-47A2-B6C5-FF0B070DEA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5239" y="3015488"/>
            <a:ext cx="4561150" cy="3764220"/>
          </a:xfrm>
        </p:spPr>
      </p:pic>
    </p:spTree>
    <p:extLst>
      <p:ext uri="{BB962C8B-B14F-4D97-AF65-F5344CB8AC3E}">
        <p14:creationId xmlns:p14="http://schemas.microsoft.com/office/powerpoint/2010/main" val="2223411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1053</Words>
  <Application>Microsoft Office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Symbol</vt:lpstr>
      <vt:lpstr>Times New Roman</vt:lpstr>
      <vt:lpstr>Wingdings 3</vt:lpstr>
      <vt:lpstr>Ion Boardroom</vt:lpstr>
      <vt:lpstr> THE THEORY OF NURSING AS CARING: NATURAL HISTORY – ONGOING DEVELOPMENT </vt:lpstr>
      <vt:lpstr>PowerPoint Presentation</vt:lpstr>
      <vt:lpstr>UNDERLYING ASSUMPTIONS of NURSING AS CARING</vt:lpstr>
      <vt:lpstr>CONCEPTS</vt:lpstr>
      <vt:lpstr>PowerPoint Presentation</vt:lpstr>
      <vt:lpstr>PowerPoint Presentation</vt:lpstr>
      <vt:lpstr>DANCE OF CARING PERSONS</vt:lpstr>
      <vt:lpstr>         DANCE OF CARING PERSONS</vt:lpstr>
      <vt:lpstr>DANCE OF LIVING CARING –  ROBOTS AS PARTNERS-IN-CARING </vt:lpstr>
      <vt:lpstr>CHALLENGES &gt; OPPORTUNITIES</vt:lpstr>
      <vt:lpstr>ONLINE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THEORY OF NURSING AS CARING: NATURAL HISTORY – ONGOING DEVELOPMENT</dc:title>
  <dc:creator>Jampsly Champagne</dc:creator>
  <cp:lastModifiedBy>Jampsly Champagne</cp:lastModifiedBy>
  <cp:revision>16</cp:revision>
  <dcterms:created xsi:type="dcterms:W3CDTF">2020-02-19T23:24:49Z</dcterms:created>
  <dcterms:modified xsi:type="dcterms:W3CDTF">2020-04-22T16:06:18Z</dcterms:modified>
</cp:coreProperties>
</file>