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7" r:id="rId14"/>
    <p:sldId id="319" r:id="rId15"/>
    <p:sldId id="315" r:id="rId16"/>
    <p:sldId id="316" r:id="rId17"/>
    <p:sldId id="320" r:id="rId18"/>
    <p:sldId id="31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28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66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5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0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60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7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1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5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0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1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18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00B411-5A92-4B2B-A3ED-0B22F99365C3}" type="datetimeFigureOut">
              <a:rPr lang="en-US" smtClean="0"/>
              <a:t>4/13/2018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CBF75D-1103-464A-B478-CFE27893C63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63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884" y="-649718"/>
            <a:ext cx="10466567" cy="3566160"/>
          </a:xfrm>
        </p:spPr>
        <p:txBody>
          <a:bodyPr>
            <a:normAutofit/>
          </a:bodyPr>
          <a:lstStyle/>
          <a:p>
            <a:r>
              <a:rPr lang="en-US" sz="7200" dirty="0"/>
              <a:t>Instrumentation: Reliability</a:t>
            </a:r>
            <a:br>
              <a:rPr lang="en-US" sz="7200" dirty="0"/>
            </a:br>
            <a:r>
              <a:rPr lang="en-US" sz="7200" dirty="0"/>
              <a:t>Measuring Caring in Nursing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10" y="3506101"/>
            <a:ext cx="27527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45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1905001"/>
            <a:ext cx="4826000" cy="249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49337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 vert="horz" lIns="120651" tIns="59267" rIns="120651" bIns="59267" rtlCol="0" anchor="ctr">
            <a:normAutofit/>
          </a:bodyPr>
          <a:lstStyle/>
          <a:p>
            <a:pPr>
              <a:defRPr/>
            </a:pPr>
            <a:r>
              <a:rPr lang="en-US" dirty="0"/>
              <a:t>Types of Reliability: Homogeneity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2680" y="1886465"/>
            <a:ext cx="10722919" cy="4118920"/>
          </a:xfrm>
        </p:spPr>
        <p:txBody>
          <a:bodyPr vert="horz" lIns="120651" tIns="59267" rIns="120651" bIns="59267" rtlCol="0">
            <a:normAutofit/>
          </a:bodyPr>
          <a:lstStyle/>
          <a:p>
            <a:pPr eaLnBrk="1" hangingPunct="1"/>
            <a:r>
              <a:rPr lang="en-US" altLang="en-US" sz="3600" dirty="0"/>
              <a:t>Homogeneity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3200" dirty="0"/>
              <a:t>Internal consistency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667" dirty="0"/>
              <a:t>Cronbach’s alpha (ordinal scale items)</a:t>
            </a:r>
            <a:r>
              <a:rPr lang="en-US" altLang="en-US" sz="2800" dirty="0"/>
              <a:t>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2800" dirty="0"/>
              <a:t>Modest sample size: at least 25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endParaRPr lang="en-US" altLang="en-US" sz="2667" dirty="0"/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667" dirty="0"/>
              <a:t>Kuder-Richardson 20 (nominal, dichotomous items)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  <a:p>
            <a:pPr lvl="2" eaLnBrk="1" hangingPunct="1"/>
            <a:endParaRPr lang="en-US" altLang="en-US" sz="2667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858" y="2784388"/>
            <a:ext cx="1161535" cy="848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44305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508" y="609600"/>
            <a:ext cx="11283092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Reliability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03654" y="2265404"/>
            <a:ext cx="10569147" cy="3884141"/>
          </a:xfrm>
        </p:spPr>
        <p:txBody>
          <a:bodyPr>
            <a:normAutofit/>
          </a:bodyPr>
          <a:lstStyle/>
          <a:p>
            <a:r>
              <a:rPr lang="en-US" altLang="en-US" dirty="0"/>
              <a:t>In a study of antepartum and postpartum patients, reliability coefficients for </a:t>
            </a:r>
            <a:r>
              <a:rPr lang="en-US" altLang="en-US" b="1" dirty="0"/>
              <a:t>the Caring Behavior Assessment </a:t>
            </a:r>
            <a:r>
              <a:rPr lang="en-US" altLang="en-US" dirty="0"/>
              <a:t>generated an internal consistency Cronbach’s alpha of .93 for the total scale</a:t>
            </a:r>
          </a:p>
          <a:p>
            <a:r>
              <a:rPr lang="en-US" altLang="en-US" dirty="0"/>
              <a:t>Cronbach’s alpha coefficients were the following for </a:t>
            </a:r>
            <a:r>
              <a:rPr lang="en-US" altLang="en-US" b="1" dirty="0"/>
              <a:t>CBI-42</a:t>
            </a:r>
            <a:r>
              <a:rPr lang="en-US" altLang="en-US" dirty="0"/>
              <a:t> subscales: Respectful deference to other (α = .94); Assurance of human presence (α = .96); Positive connectedness (α = .93); Professional knowledge and skill (α = .90); Attentiveness to the other’s experience (α = .91)</a:t>
            </a:r>
          </a:p>
          <a:p>
            <a:r>
              <a:rPr lang="en-US" altLang="en-US" dirty="0"/>
              <a:t>Reliability for the </a:t>
            </a:r>
            <a:r>
              <a:rPr lang="en-US" altLang="en-US" b="1" dirty="0"/>
              <a:t>CARE-Q</a:t>
            </a:r>
            <a:r>
              <a:rPr lang="en-US" altLang="en-US" dirty="0"/>
              <a:t> was initially tested in a small (</a:t>
            </a:r>
            <a:r>
              <a:rPr lang="en-US" altLang="en-US" i="1" dirty="0"/>
              <a:t>N</a:t>
            </a:r>
            <a:r>
              <a:rPr lang="en-US" altLang="en-US" dirty="0"/>
              <a:t> = 10) test-retest study, resulting in an </a:t>
            </a:r>
            <a:r>
              <a:rPr lang="en-US" altLang="en-US" i="1" dirty="0"/>
              <a:t>r </a:t>
            </a:r>
            <a:r>
              <a:rPr lang="en-US" altLang="en-US" dirty="0"/>
              <a:t>of 1.00 for one most important and one least important item</a:t>
            </a:r>
          </a:p>
          <a:p>
            <a:r>
              <a:rPr lang="en-US" altLang="en-US" dirty="0"/>
              <a:t>The revised 10-item Caring Factor Survey </a:t>
            </a:r>
            <a:r>
              <a:rPr lang="en-US" altLang="en-US" b="1" dirty="0"/>
              <a:t>(CFS)</a:t>
            </a:r>
            <a:r>
              <a:rPr lang="en-US" altLang="en-US" dirty="0"/>
              <a:t>,</a:t>
            </a:r>
            <a:r>
              <a:rPr lang="en-US" altLang="en-US" b="1" dirty="0"/>
              <a:t> </a:t>
            </a:r>
            <a:r>
              <a:rPr lang="en-US" altLang="en-US" dirty="0"/>
              <a:t>D model: a Cronbach’s alpha of .96 was the final version of the 10-item CFS</a:t>
            </a:r>
          </a:p>
          <a:p>
            <a:endParaRPr lang="en-US" altLang="en-US" dirty="0"/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755685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270A-C9E5-41AE-8B97-EA5F0FA0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AAFA6-F9F5-4483-BB7D-BA7C395C8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Five bilingual nurses in the United States examined the consistency between the modified Chinese version of the CARE-Q and its original English version. The modified Chinese version was rated as 96% accurate for the 50 items. The internal consistency for an overall coefficient alpha is 0.97 for the total scale of the modified CARE-Q (Chinese version). The test-retest reliability of the instrument with a 2-week interval was </a:t>
            </a:r>
            <a:r>
              <a:rPr lang="en-US" altLang="en-US" i="1" dirty="0"/>
              <a:t>p</a:t>
            </a:r>
            <a:r>
              <a:rPr lang="en-US" altLang="en-US" dirty="0"/>
              <a:t> = 0.005.</a:t>
            </a:r>
          </a:p>
          <a:p>
            <a:r>
              <a:rPr lang="en-US" dirty="0"/>
              <a:t>CBI-42 has demonstrated good test-retest reliability (</a:t>
            </a:r>
            <a:r>
              <a:rPr lang="en-US" i="1" dirty="0"/>
              <a:t>r</a:t>
            </a:r>
            <a:r>
              <a:rPr lang="en-US" dirty="0"/>
              <a:t> = 0.82) for nurses</a:t>
            </a:r>
          </a:p>
          <a:p>
            <a:r>
              <a:rPr lang="en-US" dirty="0"/>
              <a:t>The Cronbach’s alpha was 0.94 for the total CBI-24 scale (Ireland and United State nurse sample)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14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013E-4A94-4178-B000-36C13873C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9687" y="286603"/>
            <a:ext cx="10015993" cy="1450757"/>
          </a:xfrm>
        </p:spPr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611BE-9258-4F10-9EC2-73FAAA5A8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2" y="1845734"/>
            <a:ext cx="9923228" cy="4023360"/>
          </a:xfrm>
        </p:spPr>
        <p:txBody>
          <a:bodyPr>
            <a:normAutofit/>
          </a:bodyPr>
          <a:lstStyle/>
          <a:p>
            <a:r>
              <a:rPr lang="en-US" dirty="0"/>
              <a:t>The Adapted Caring Behavior Checklist was used in a scenario-based, high fidelity human patient simulation based on McDaniel’s checklist; items were scored on verbal and nonverbal actions denoting caring as performed by the nurse and as observable to a rater, using dichotomous (presence or absence) scoring and frequencies. Inter-rater reliability among four raters was 88% to 100% for the adapted checklist.</a:t>
            </a:r>
          </a:p>
          <a:p>
            <a:r>
              <a:rPr lang="en-US" dirty="0"/>
              <a:t>The Peer Group Caring Interaction Scale (PGIS) was adapted for staff nurses; the alpha reliability of the PGCIS was 0.95.</a:t>
            </a:r>
          </a:p>
          <a:p>
            <a:r>
              <a:rPr lang="en-US" dirty="0"/>
              <a:t>The Caring Nurse Observation Tool (CNOT) checklist was tested for inter-rater reliability by two pairs of independent judges; there was a 38% and 41% agreement by two pairs of independent judges; there was a 38% and 41% rate of agreement among two independent judges within each dataset; Kappa coefficients were also calculated. An observed indicator receives a score of 1 for each item.</a:t>
            </a:r>
          </a:p>
        </p:txBody>
      </p:sp>
    </p:spTree>
    <p:extLst>
      <p:ext uri="{BB962C8B-B14F-4D97-AF65-F5344CB8AC3E}">
        <p14:creationId xmlns:p14="http://schemas.microsoft.com/office/powerpoint/2010/main" val="2999460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30B15-931B-43E8-92BA-C60FB436E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5606"/>
          </a:xfrm>
        </p:spPr>
        <p:txBody>
          <a:bodyPr/>
          <a:lstStyle/>
          <a:p>
            <a:r>
              <a:rPr lang="en-US" dirty="0"/>
              <a:t>Caring Behaviors Inventory-42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66411-39AE-4B45-976A-8D3E5F483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825624"/>
            <a:ext cx="11264348" cy="4376393"/>
          </a:xfrm>
        </p:spPr>
        <p:txBody>
          <a:bodyPr>
            <a:normAutofit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Respectful deference to other (courteous regard for the other)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(3,8,1,9,11,2,4,10,7,27,15,28) 12 items; Cronbach’s alpha = 0.8906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Assurance of human presence (investment in the other’s need and security)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(16,35,37,34,32,36,30,26,33,31,18,29) 12 items; Cronbach’s alpha = 0.9221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Positive connectedness (optimistic and constant readiness of the part of the nurse to help the other)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(12,25,5,14,13,6,23,21,17) 9 items; Cronbach’s alpha = 0.8452 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Professional knowledge and skill (proficient, informed and skillful nurse)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(19,24,22,38,20) 5 items; Cronbach’s alpha = 0.8157 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Attentiveness to other’s experience (appreciation of and engrossment in the other’s perspective and experience)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sz="1800" dirty="0">
                <a:cs typeface="Times New Roman" pitchFamily="18" charset="0"/>
              </a:rPr>
              <a:t>(40,39,41,42) 4 items; Cronbach’s alpha = 0.8191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1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38513-C6AD-4B2B-894B-4E819EB4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(Chinese) Care Q Subscales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C0F06-D72B-4ECF-84C6-2CAB29DD2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Accessible: </a:t>
            </a:r>
            <a:r>
              <a:rPr lang="el-GR" dirty="0"/>
              <a:t>α</a:t>
            </a:r>
            <a:r>
              <a:rPr lang="en-US" dirty="0"/>
              <a:t> = 0.82</a:t>
            </a:r>
          </a:p>
          <a:p>
            <a:r>
              <a:rPr lang="en-US" dirty="0"/>
              <a:t>Explains and Facilitates: </a:t>
            </a:r>
            <a:r>
              <a:rPr lang="el-GR" dirty="0"/>
              <a:t>α</a:t>
            </a:r>
            <a:r>
              <a:rPr lang="en-US" dirty="0"/>
              <a:t> = 0.86</a:t>
            </a:r>
          </a:p>
          <a:p>
            <a:r>
              <a:rPr lang="en-US" dirty="0"/>
              <a:t>Anticipates and Comforts: </a:t>
            </a:r>
            <a:r>
              <a:rPr lang="el-GR" dirty="0"/>
              <a:t>α</a:t>
            </a:r>
            <a:r>
              <a:rPr lang="en-US" dirty="0"/>
              <a:t> = 0.92</a:t>
            </a:r>
          </a:p>
          <a:p>
            <a:r>
              <a:rPr lang="en-US" dirty="0"/>
              <a:t>Respects: </a:t>
            </a:r>
            <a:r>
              <a:rPr lang="el-GR" dirty="0"/>
              <a:t>α</a:t>
            </a:r>
            <a:r>
              <a:rPr lang="en-US" dirty="0"/>
              <a:t> = 0.92</a:t>
            </a:r>
          </a:p>
          <a:p>
            <a:r>
              <a:rPr lang="en-US" dirty="0"/>
              <a:t>Helping and Trusting Relationships: </a:t>
            </a:r>
            <a:r>
              <a:rPr lang="el-GR" dirty="0"/>
              <a:t>α</a:t>
            </a:r>
            <a:r>
              <a:rPr lang="en-US" dirty="0"/>
              <a:t> = 0.89</a:t>
            </a:r>
          </a:p>
          <a:p>
            <a:r>
              <a:rPr lang="en-US" dirty="0"/>
              <a:t>Monitors and Follows Through: </a:t>
            </a:r>
            <a:r>
              <a:rPr lang="el-GR" dirty="0"/>
              <a:t>α</a:t>
            </a:r>
            <a:r>
              <a:rPr lang="en-US" dirty="0"/>
              <a:t> = 0.91</a:t>
            </a:r>
          </a:p>
        </p:txBody>
      </p:sp>
    </p:spTree>
    <p:extLst>
      <p:ext uri="{BB962C8B-B14F-4D97-AF65-F5344CB8AC3E}">
        <p14:creationId xmlns:p14="http://schemas.microsoft.com/office/powerpoint/2010/main" val="28571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5CD0A-C679-4C1B-B79F-3B692B81C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72354"/>
          </a:xfrm>
        </p:spPr>
        <p:txBody>
          <a:bodyPr/>
          <a:lstStyle/>
          <a:p>
            <a:r>
              <a:rPr lang="en-US" dirty="0"/>
              <a:t>Persian Caring Dimension Inventory-25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21036-E754-4140-B10E-CC1C317CB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5600" dirty="0"/>
              <a:t>PCDI re‑administered 10 days after the first visit to 20 nursing students and 18 nurses to evaluate test-retest reliability.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100" dirty="0"/>
              <a:t>Test–retest correlation coefficients were high (Spearman correlation coefficients were 0.89 for nursing students and 0.91 for nurses).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5600" dirty="0"/>
              <a:t>Internal consistency was calculated for entire sample of 288 participants. Alpha coefficient for overall CDI‑25 was 0.91.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5100" dirty="0"/>
              <a:t>By excluding two items, items 4 (getting to know the patient as a person) and 16 (sharing your personal problems with a patient), alpha coefficient for remaining 23 items was 0.86</a:t>
            </a:r>
          </a:p>
        </p:txBody>
      </p:sp>
    </p:spTree>
    <p:extLst>
      <p:ext uri="{BB962C8B-B14F-4D97-AF65-F5344CB8AC3E}">
        <p14:creationId xmlns:p14="http://schemas.microsoft.com/office/powerpoint/2010/main" val="3795910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A95F-1F3F-4FD4-A686-E0F27A4B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2DE95-3B50-494B-BDE5-FDCFAC398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845734"/>
            <a:ext cx="10572584" cy="438278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Cossette &amp; Forbes (2012)</a:t>
            </a:r>
          </a:p>
          <a:p>
            <a:r>
              <a:rPr lang="en-US" dirty="0"/>
              <a:t>DiNapoli, Nelson, Turkel, &amp; Watson (2010)</a:t>
            </a:r>
          </a:p>
          <a:p>
            <a:r>
              <a:rPr lang="en-US" dirty="0"/>
              <a:t>Dunnington &amp; Farmer (2015)</a:t>
            </a:r>
          </a:p>
          <a:p>
            <a:r>
              <a:rPr lang="en-US" dirty="0"/>
              <a:t>Larson (1984)</a:t>
            </a:r>
          </a:p>
          <a:p>
            <a:r>
              <a:rPr lang="en-US" dirty="0"/>
              <a:t>Lee &amp; Larson (2006)</a:t>
            </a:r>
          </a:p>
          <a:p>
            <a:r>
              <a:rPr lang="en-US" dirty="0"/>
              <a:t>Longo (2009)</a:t>
            </a:r>
          </a:p>
          <a:p>
            <a:r>
              <a:rPr lang="en-US" dirty="0"/>
              <a:t>Salimi, Azimpour, Mohammadzadeh</a:t>
            </a:r>
            <a:r>
              <a:rPr lang="en-US"/>
              <a:t>, &amp; Fesharaki </a:t>
            </a:r>
            <a:r>
              <a:rPr lang="en-US" dirty="0"/>
              <a:t>(2014)</a:t>
            </a:r>
          </a:p>
          <a:p>
            <a:r>
              <a:rPr lang="en-US" dirty="0"/>
              <a:t>Schultz, Bridgham, Smith, &amp; Higgins (1998)</a:t>
            </a:r>
          </a:p>
          <a:p>
            <a:r>
              <a:rPr lang="en-US" dirty="0"/>
              <a:t>Weathers et al. (2015)</a:t>
            </a:r>
          </a:p>
          <a:p>
            <a:r>
              <a:rPr lang="en-US" dirty="0"/>
              <a:t>Wolf et al. (1994)</a:t>
            </a:r>
          </a:p>
          <a:p>
            <a:r>
              <a:rPr lang="en-US" dirty="0"/>
              <a:t>Wolf et al. (1998)</a:t>
            </a:r>
          </a:p>
          <a:p>
            <a:r>
              <a:rPr lang="en-US" dirty="0"/>
              <a:t>Wolf et al. (2003)</a:t>
            </a:r>
          </a:p>
          <a:p>
            <a:r>
              <a:rPr lang="en-US" dirty="0"/>
              <a:t>Wolf et al. (2004)</a:t>
            </a:r>
          </a:p>
        </p:txBody>
      </p:sp>
    </p:spTree>
    <p:extLst>
      <p:ext uri="{BB962C8B-B14F-4D97-AF65-F5344CB8AC3E}">
        <p14:creationId xmlns:p14="http://schemas.microsoft.com/office/powerpoint/2010/main" val="104929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865718"/>
            <a:ext cx="5384800" cy="4542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11847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10972800" cy="1625600"/>
          </a:xfrm>
        </p:spPr>
        <p:txBody>
          <a:bodyPr/>
          <a:lstStyle/>
          <a:p>
            <a:pPr>
              <a:defRPr/>
            </a:pPr>
            <a:r>
              <a:rPr lang="en-US" sz="4267" dirty="0"/>
              <a:t>Reliability: Quality Measure of Instrument</a:t>
            </a:r>
            <a:br>
              <a:rPr lang="en-US" sz="4267" dirty="0"/>
            </a:br>
            <a:endParaRPr lang="en-US" sz="4267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02508" y="2057400"/>
            <a:ext cx="11283092" cy="41148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Dependability, stability, consistency, predictability, comparability, </a:t>
            </a:r>
            <a:r>
              <a:rPr lang="en-US" altLang="en-US" sz="2400" b="1" i="1" dirty="0"/>
              <a:t>accuracy</a:t>
            </a:r>
            <a:endParaRPr lang="en-US" alt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Indicates extent of random error in measurement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400" dirty="0"/>
              <a:t>Test is reliable if observed scores are highly correlated with its true scores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How consistently measurement technique measures concept/construct (same trait) (internal consistency)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If two data collectors observe same event and record observations on instrument, recording is comparable (interrater)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Same questionnaire administered to same individuals at two different times, individuals’ responses remain same (test-retest)</a:t>
            </a:r>
          </a:p>
        </p:txBody>
      </p:sp>
    </p:spTree>
    <p:extLst>
      <p:ext uri="{BB962C8B-B14F-4D97-AF65-F5344CB8AC3E}">
        <p14:creationId xmlns:p14="http://schemas.microsoft.com/office/powerpoint/2010/main" val="44030306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Reliability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99070" y="1845734"/>
            <a:ext cx="10356610" cy="402336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Instruments that are reliable provide values with only small amount of random error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Reliable instruments enhance the power of the study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1.00 is perfect reliability; 0.00 is no reliability</a:t>
            </a:r>
          </a:p>
        </p:txBody>
      </p:sp>
    </p:spTree>
    <p:extLst>
      <p:ext uri="{BB962C8B-B14F-4D97-AF65-F5344CB8AC3E}">
        <p14:creationId xmlns:p14="http://schemas.microsoft.com/office/powerpoint/2010/main" val="408858826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 vert="horz" lIns="120651" tIns="59267" rIns="120651" bIns="59267" rtlCol="0" anchor="ctr">
            <a:normAutofit/>
          </a:bodyPr>
          <a:lstStyle/>
          <a:p>
            <a:pPr>
              <a:defRPr/>
            </a:pPr>
            <a:r>
              <a:rPr lang="en-US" dirty="0"/>
              <a:t>Types of Reliability: Test-Retest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1362" y="1812324"/>
            <a:ext cx="10676238" cy="4324865"/>
          </a:xfrm>
        </p:spPr>
        <p:txBody>
          <a:bodyPr vert="horz" lIns="120651" tIns="59267" rIns="120651" bIns="59267" rtlCol="0"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test-retest (two administrations of same test with time period between administrations based on construct)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600" dirty="0"/>
              <a:t>comparison of means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600" dirty="0"/>
              <a:t>t-test: </a:t>
            </a:r>
            <a:r>
              <a:rPr lang="en-US" altLang="en-US" sz="2600" i="1" dirty="0"/>
              <a:t>t</a:t>
            </a:r>
            <a:r>
              <a:rPr lang="en-US" altLang="en-US" sz="2600" dirty="0"/>
              <a:t> statistic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3000" b="1" dirty="0"/>
              <a:t>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correlate results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600" dirty="0"/>
              <a:t>Pearson Product Moment Correlation or </a:t>
            </a:r>
            <a:r>
              <a:rPr lang="en-US" altLang="en-US" sz="2600" i="1" dirty="0"/>
              <a:t>r</a:t>
            </a:r>
            <a:r>
              <a:rPr lang="en-US" altLang="en-US" sz="2600" dirty="0"/>
              <a:t> or Spearman’s </a:t>
            </a:r>
            <a:r>
              <a:rPr lang="en-US" altLang="en-US" sz="2600" i="1" dirty="0"/>
              <a:t>rho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600" dirty="0"/>
              <a:t>Time</a:t>
            </a:r>
            <a:r>
              <a:rPr lang="en-US" altLang="en-US" sz="2600" baseline="-25000" dirty="0"/>
              <a:t> 1</a:t>
            </a:r>
            <a:r>
              <a:rPr lang="en-US" altLang="en-US" sz="2600" dirty="0"/>
              <a:t>: administer the CBI to a group of nurses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600" dirty="0"/>
              <a:t>Time </a:t>
            </a:r>
            <a:r>
              <a:rPr lang="en-US" altLang="en-US" sz="2600" baseline="-25000" dirty="0"/>
              <a:t>2</a:t>
            </a:r>
            <a:r>
              <a:rPr lang="en-US" altLang="en-US" sz="2600" dirty="0"/>
              <a:t>: administer the CBI to the same group of nurses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Test-retest reliability, nurse sample (</a:t>
            </a:r>
            <a:r>
              <a:rPr lang="en-US" sz="3200" i="1" dirty="0"/>
              <a:t>rho </a:t>
            </a:r>
            <a:r>
              <a:rPr lang="en-US" sz="3200" dirty="0"/>
              <a:t>= .88, </a:t>
            </a:r>
            <a:r>
              <a:rPr lang="en-US" sz="3200" i="1" dirty="0"/>
              <a:t>p</a:t>
            </a:r>
            <a:r>
              <a:rPr lang="en-US" sz="3200" dirty="0"/>
              <a:t> &lt; .01)</a:t>
            </a:r>
          </a:p>
        </p:txBody>
      </p:sp>
    </p:spTree>
    <p:extLst>
      <p:ext uri="{BB962C8B-B14F-4D97-AF65-F5344CB8AC3E}">
        <p14:creationId xmlns:p14="http://schemas.microsoft.com/office/powerpoint/2010/main" val="321167315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ocialresearchmethods.net/kb/Assets/images/testr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2057400"/>
            <a:ext cx="46736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001887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28600"/>
            <a:ext cx="10363200" cy="1143000"/>
          </a:xfrm>
        </p:spPr>
        <p:txBody>
          <a:bodyPr vert="horz" lIns="120651" tIns="59267" rIns="120651" bIns="59267" rtlCol="0" anchor="ctr">
            <a:normAutofit/>
          </a:bodyPr>
          <a:lstStyle/>
          <a:p>
            <a:pPr>
              <a:defRPr/>
            </a:pPr>
            <a:r>
              <a:rPr lang="en-US" dirty="0"/>
              <a:t>Types of Reliability: Equivalence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861750"/>
            <a:ext cx="11074400" cy="4462849"/>
          </a:xfrm>
        </p:spPr>
        <p:txBody>
          <a:bodyPr vert="horz" lIns="120651" tIns="59267" rIns="120651" bIns="59267" rtlCol="0"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733" dirty="0"/>
              <a:t>Equivalence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Interrater or interobserver: 2 observers independently observe behavior using same instrument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667" dirty="0"/>
              <a:t>percentage of agreement: number of agreements/number of possible agreements = interrater reliability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667" dirty="0"/>
              <a:t>Cohen’s kappa, correlation (Phi, Pearson </a:t>
            </a:r>
            <a:r>
              <a:rPr lang="en-US" altLang="en-US" sz="2667" i="1" dirty="0"/>
              <a:t>r</a:t>
            </a:r>
            <a:r>
              <a:rPr lang="en-US" altLang="en-US" sz="2667" dirty="0"/>
              <a:t>; Kendall’s tau; Spearman’s rho)</a:t>
            </a:r>
          </a:p>
          <a:p>
            <a:pPr lvl="2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667" dirty="0"/>
              <a:t>intraclass correlation coefficient (ANOVA)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/>
              <a:t>Alternate or parallel forms (two parallel tests based on same blueprint)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667" dirty="0"/>
              <a:t>Pearson </a:t>
            </a:r>
            <a:r>
              <a:rPr lang="en-US" altLang="en-US" sz="2667" i="1" dirty="0"/>
              <a:t>r</a:t>
            </a:r>
            <a:r>
              <a:rPr lang="en-US" altLang="en-US" sz="2667" dirty="0"/>
              <a:t> on total scores</a:t>
            </a:r>
          </a:p>
        </p:txBody>
      </p:sp>
    </p:spTree>
    <p:extLst>
      <p:ext uri="{BB962C8B-B14F-4D97-AF65-F5344CB8AC3E}">
        <p14:creationId xmlns:p14="http://schemas.microsoft.com/office/powerpoint/2010/main" val="29853825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oandp.org/OLC/lessons/html/SSC_09/images/m1a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1905000"/>
            <a:ext cx="4368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148322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socialresearchmethods.net/kb/Assets/images/intrat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5283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40836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235</TotalTime>
  <Words>1054</Words>
  <Application>Microsoft Office PowerPoint</Application>
  <PresentationFormat>Widescreen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Verdana</vt:lpstr>
      <vt:lpstr>Wingdings 2</vt:lpstr>
      <vt:lpstr>Retrospect</vt:lpstr>
      <vt:lpstr>Instrumentation: Reliability Measuring Caring in Nursing</vt:lpstr>
      <vt:lpstr>PowerPoint Presentation</vt:lpstr>
      <vt:lpstr>Reliability: Quality Measure of Instrument </vt:lpstr>
      <vt:lpstr>Reliability</vt:lpstr>
      <vt:lpstr>Types of Reliability: Test-Retest</vt:lpstr>
      <vt:lpstr>PowerPoint Presentation</vt:lpstr>
      <vt:lpstr>Types of Reliability: Equivalence</vt:lpstr>
      <vt:lpstr>PowerPoint Presentation</vt:lpstr>
      <vt:lpstr>PowerPoint Presentation</vt:lpstr>
      <vt:lpstr>PowerPoint Presentation</vt:lpstr>
      <vt:lpstr>Types of Reliability: Homogeneity</vt:lpstr>
      <vt:lpstr>Reliability</vt:lpstr>
      <vt:lpstr>Reliability</vt:lpstr>
      <vt:lpstr>Reliability</vt:lpstr>
      <vt:lpstr>Caring Behaviors Inventory-42</vt:lpstr>
      <vt:lpstr>Modified (Chinese) Care Q Subscales</vt:lpstr>
      <vt:lpstr>Persian Caring Dimension Inventory-25</vt:lpstr>
      <vt:lpstr>References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Instrumentation: Reliability Measuring Caring in Nursing</dc:title>
  <dc:creator>Zane Wolf</dc:creator>
  <cp:lastModifiedBy>Zane Wolf</cp:lastModifiedBy>
  <cp:revision>34</cp:revision>
  <dcterms:created xsi:type="dcterms:W3CDTF">2018-04-06T18:42:24Z</dcterms:created>
  <dcterms:modified xsi:type="dcterms:W3CDTF">2018-04-13T19:06:26Z</dcterms:modified>
</cp:coreProperties>
</file>